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Montserrat" panose="00000500000000000000" pitchFamily="2" charset="0"/>
      <p:regular r:id="rId16"/>
    </p:embeddedFont>
    <p:embeddedFont>
      <p:font typeface="Montserrat Bold" panose="00000800000000000000" charset="0"/>
      <p:regular r:id="rId17"/>
    </p:embeddedFont>
    <p:embeddedFont>
      <p:font typeface="Montserrat Medium" panose="00000600000000000000" pitchFamily="2" charset="0"/>
      <p:regular r:id="rId18"/>
    </p:embeddedFont>
    <p:embeddedFont>
      <p:font typeface="Montserrat Semi-Bold" panose="020B0604020202020204" charset="0"/>
      <p:regular r:id="rId19"/>
    </p:embeddedFont>
    <p:embeddedFont>
      <p:font typeface="Montserrat Ultra-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37" autoAdjust="0"/>
    <p:restoredTop sz="94622" autoAdjust="0"/>
  </p:normalViewPr>
  <p:slideViewPr>
    <p:cSldViewPr>
      <p:cViewPr varScale="1">
        <p:scale>
          <a:sx n="61" d="100"/>
          <a:sy n="61" d="100"/>
        </p:scale>
        <p:origin x="451" y="6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jpeg>
</file>

<file path=ppt/media/image21.jpeg>
</file>

<file path=ppt/media/image3.png>
</file>

<file path=ppt/media/image4.png>
</file>

<file path=ppt/media/image5.png>
</file>

<file path=ppt/media/image6.jpeg>
</file>

<file path=ppt/media/image7.jpeg>
</file>

<file path=ppt/media/image8.jpeg>
</file>

<file path=ppt/media/image9.jpe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0.jpe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1.jpeg"/></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sp>
        <p:nvSpPr>
          <p:cNvPr id="3" name="Freeform 3"/>
          <p:cNvSpPr/>
          <p:nvPr/>
        </p:nvSpPr>
        <p:spPr>
          <a:xfrm flipH="1" flipV="1">
            <a:off x="12907507" y="5301095"/>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US"/>
          </a:p>
        </p:txBody>
      </p:sp>
      <p:grpSp>
        <p:nvGrpSpPr>
          <p:cNvPr id="4" name="Group 4"/>
          <p:cNvGrpSpPr/>
          <p:nvPr/>
        </p:nvGrpSpPr>
        <p:grpSpPr>
          <a:xfrm rot="10310479">
            <a:off x="14991300" y="3224070"/>
            <a:ext cx="2229637" cy="2229637"/>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7" name="Group 7"/>
          <p:cNvGrpSpPr/>
          <p:nvPr/>
        </p:nvGrpSpPr>
        <p:grpSpPr>
          <a:xfrm>
            <a:off x="17367864" y="1100865"/>
            <a:ext cx="399158" cy="63290"/>
            <a:chOff x="0" y="0"/>
            <a:chExt cx="105128" cy="16669"/>
          </a:xfrm>
        </p:grpSpPr>
        <p:sp>
          <p:nvSpPr>
            <p:cNvPr id="8" name="Freeform 8"/>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9" name="TextBox 9"/>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10" name="Group 10"/>
          <p:cNvGrpSpPr/>
          <p:nvPr/>
        </p:nvGrpSpPr>
        <p:grpSpPr>
          <a:xfrm>
            <a:off x="17367864" y="1243254"/>
            <a:ext cx="399158" cy="63290"/>
            <a:chOff x="0" y="0"/>
            <a:chExt cx="105128" cy="16669"/>
          </a:xfrm>
        </p:grpSpPr>
        <p:sp>
          <p:nvSpPr>
            <p:cNvPr id="11" name="Freeform 11"/>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12" name="TextBox 12"/>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13" name="AutoShape 1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sp>
        <p:nvSpPr>
          <p:cNvPr id="14" name="TextBox 14"/>
          <p:cNvSpPr txBox="1"/>
          <p:nvPr/>
        </p:nvSpPr>
        <p:spPr>
          <a:xfrm>
            <a:off x="10266219" y="4845592"/>
            <a:ext cx="6662639" cy="1343891"/>
          </a:xfrm>
          <a:prstGeom prst="rect">
            <a:avLst/>
          </a:prstGeom>
        </p:spPr>
        <p:txBody>
          <a:bodyPr lIns="0" tIns="0" rIns="0" bIns="0" rtlCol="0" anchor="t">
            <a:spAutoFit/>
          </a:bodyPr>
          <a:lstStyle/>
          <a:p>
            <a:pPr algn="ctr">
              <a:lnSpc>
                <a:spcPts val="9709"/>
              </a:lnSpc>
            </a:pPr>
            <a:r>
              <a:rPr lang="en-US" sz="10910">
                <a:solidFill>
                  <a:srgbClr val="3E67C8"/>
                </a:solidFill>
                <a:latin typeface="Montserrat Semi-Bold"/>
                <a:ea typeface="Montserrat Semi-Bold"/>
                <a:cs typeface="Montserrat Semi-Bold"/>
                <a:sym typeface="Montserrat Semi-Bold"/>
              </a:rPr>
              <a:t>Guardian</a:t>
            </a:r>
          </a:p>
        </p:txBody>
      </p:sp>
      <p:sp>
        <p:nvSpPr>
          <p:cNvPr id="15" name="TextBox 15"/>
          <p:cNvSpPr txBox="1"/>
          <p:nvPr/>
        </p:nvSpPr>
        <p:spPr>
          <a:xfrm>
            <a:off x="10012879" y="2991479"/>
            <a:ext cx="6662639" cy="1388211"/>
          </a:xfrm>
          <a:prstGeom prst="rect">
            <a:avLst/>
          </a:prstGeom>
        </p:spPr>
        <p:txBody>
          <a:bodyPr lIns="0" tIns="0" rIns="0" bIns="0" rtlCol="0" anchor="t">
            <a:spAutoFit/>
          </a:bodyPr>
          <a:lstStyle/>
          <a:p>
            <a:pPr algn="ctr">
              <a:lnSpc>
                <a:spcPts val="10065"/>
              </a:lnSpc>
            </a:pPr>
            <a:r>
              <a:rPr lang="en-US" sz="11309">
                <a:solidFill>
                  <a:srgbClr val="3E67C8"/>
                </a:solidFill>
                <a:latin typeface="Montserrat Ultra-Bold"/>
                <a:ea typeface="Montserrat Ultra-Bold"/>
                <a:cs typeface="Montserrat Ultra-Bold"/>
                <a:sym typeface="Montserrat Ultra-Bold"/>
              </a:rPr>
              <a:t>Aqua</a:t>
            </a:r>
          </a:p>
        </p:txBody>
      </p:sp>
      <p:sp>
        <p:nvSpPr>
          <p:cNvPr id="16" name="TextBox 16"/>
          <p:cNvSpPr txBox="1"/>
          <p:nvPr/>
        </p:nvSpPr>
        <p:spPr>
          <a:xfrm>
            <a:off x="10724457" y="6675558"/>
            <a:ext cx="5746163" cy="2954181"/>
          </a:xfrm>
          <a:prstGeom prst="rect">
            <a:avLst/>
          </a:prstGeom>
        </p:spPr>
        <p:txBody>
          <a:bodyPr lIns="0" tIns="0" rIns="0" bIns="0" rtlCol="0" anchor="t">
            <a:spAutoFit/>
          </a:bodyPr>
          <a:lstStyle/>
          <a:p>
            <a:pPr algn="ctr">
              <a:lnSpc>
                <a:spcPts val="2931"/>
              </a:lnSpc>
            </a:pPr>
            <a:r>
              <a:rPr lang="en-US" sz="2326">
                <a:solidFill>
                  <a:srgbClr val="3E67C8"/>
                </a:solidFill>
                <a:latin typeface="Montserrat"/>
                <a:ea typeface="Montserrat"/>
                <a:cs typeface="Montserrat"/>
                <a:sym typeface="Montserrat"/>
              </a:rPr>
              <a:t>Adi Nahmias  315260505</a:t>
            </a:r>
          </a:p>
          <a:p>
            <a:pPr algn="ctr">
              <a:lnSpc>
                <a:spcPts val="2931"/>
              </a:lnSpc>
            </a:pPr>
            <a:r>
              <a:rPr lang="en-US" sz="2326">
                <a:solidFill>
                  <a:srgbClr val="3E67C8"/>
                </a:solidFill>
                <a:latin typeface="Montserrat"/>
                <a:ea typeface="Montserrat"/>
                <a:cs typeface="Montserrat"/>
                <a:sym typeface="Montserrat"/>
              </a:rPr>
              <a:t>Matan Adar  209321553</a:t>
            </a:r>
          </a:p>
          <a:p>
            <a:pPr algn="ctr">
              <a:lnSpc>
                <a:spcPts val="2931"/>
              </a:lnSpc>
            </a:pPr>
            <a:r>
              <a:rPr lang="en-US" sz="2326">
                <a:solidFill>
                  <a:srgbClr val="3E67C8"/>
                </a:solidFill>
                <a:latin typeface="Montserrat"/>
                <a:ea typeface="Montserrat"/>
                <a:cs typeface="Montserrat"/>
                <a:sym typeface="Montserrat"/>
              </a:rPr>
              <a:t>Hod Wyszkin 322401605</a:t>
            </a:r>
          </a:p>
          <a:p>
            <a:pPr algn="ctr">
              <a:lnSpc>
                <a:spcPts val="2931"/>
              </a:lnSpc>
            </a:pPr>
            <a:endParaRPr lang="en-US" sz="2326">
              <a:solidFill>
                <a:srgbClr val="3E67C8"/>
              </a:solidFill>
              <a:latin typeface="Montserrat"/>
              <a:ea typeface="Montserrat"/>
              <a:cs typeface="Montserrat"/>
              <a:sym typeface="Montserrat"/>
            </a:endParaRPr>
          </a:p>
          <a:p>
            <a:pPr algn="ctr">
              <a:lnSpc>
                <a:spcPts val="2931"/>
              </a:lnSpc>
            </a:pPr>
            <a:endParaRPr lang="en-US" sz="2326">
              <a:solidFill>
                <a:srgbClr val="3E67C8"/>
              </a:solidFill>
              <a:latin typeface="Montserrat"/>
              <a:ea typeface="Montserrat"/>
              <a:cs typeface="Montserrat"/>
              <a:sym typeface="Montserrat"/>
            </a:endParaRPr>
          </a:p>
          <a:p>
            <a:pPr algn="ctr">
              <a:lnSpc>
                <a:spcPts val="2931"/>
              </a:lnSpc>
            </a:pPr>
            <a:r>
              <a:rPr lang="en-US" sz="2326">
                <a:solidFill>
                  <a:srgbClr val="3E67C8"/>
                </a:solidFill>
                <a:latin typeface="Montserrat Bold"/>
                <a:ea typeface="Montserrat Bold"/>
                <a:cs typeface="Montserrat Bold"/>
                <a:sym typeface="Montserrat Bold"/>
              </a:rPr>
              <a:t>Project Advisor:</a:t>
            </a:r>
          </a:p>
          <a:p>
            <a:pPr algn="ctr">
              <a:lnSpc>
                <a:spcPts val="2931"/>
              </a:lnSpc>
            </a:pPr>
            <a:r>
              <a:rPr lang="en-US" sz="2326">
                <a:solidFill>
                  <a:srgbClr val="3E67C8"/>
                </a:solidFill>
                <a:latin typeface="Montserrat Bold"/>
                <a:ea typeface="Montserrat Bold"/>
                <a:cs typeface="Montserrat Bold"/>
                <a:sym typeface="Montserrat Bold"/>
              </a:rPr>
              <a:t>Dr. Erel Segal-Halevi</a:t>
            </a:r>
          </a:p>
          <a:p>
            <a:pPr algn="l">
              <a:lnSpc>
                <a:spcPts val="2805"/>
              </a:lnSpc>
            </a:pPr>
            <a:endParaRPr lang="en-US" sz="2326">
              <a:solidFill>
                <a:srgbClr val="3E67C8"/>
              </a:solidFill>
              <a:latin typeface="Montserrat Bold"/>
              <a:ea typeface="Montserrat Bold"/>
              <a:cs typeface="Montserrat Bold"/>
              <a:sym typeface="Montserrat Bold"/>
            </a:endParaRPr>
          </a:p>
        </p:txBody>
      </p:sp>
      <p:sp>
        <p:nvSpPr>
          <p:cNvPr id="17" name="Freeform 17"/>
          <p:cNvSpPr/>
          <p:nvPr/>
        </p:nvSpPr>
        <p:spPr>
          <a:xfrm>
            <a:off x="695325" y="3518897"/>
            <a:ext cx="8984179" cy="5046569"/>
          </a:xfrm>
          <a:custGeom>
            <a:avLst/>
            <a:gdLst/>
            <a:ahLst/>
            <a:cxnLst/>
            <a:rect l="l" t="t" r="r" b="b"/>
            <a:pathLst>
              <a:path w="8984179" h="5046569">
                <a:moveTo>
                  <a:pt x="0" y="0"/>
                </a:moveTo>
                <a:lnTo>
                  <a:pt x="8984179" y="0"/>
                </a:lnTo>
                <a:lnTo>
                  <a:pt x="8984179" y="5046569"/>
                </a:lnTo>
                <a:lnTo>
                  <a:pt x="0" y="5046569"/>
                </a:lnTo>
                <a:lnTo>
                  <a:pt x="0" y="0"/>
                </a:lnTo>
                <a:close/>
              </a:path>
            </a:pathLst>
          </a:custGeom>
          <a:blipFill>
            <a:blip r:embed="rId4"/>
            <a:stretch>
              <a:fillRect/>
            </a:stretch>
          </a:blipFill>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sp>
        <p:nvSpPr>
          <p:cNvPr id="3" name="AutoShape 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sp>
        <p:nvSpPr>
          <p:cNvPr id="4" name="TextBox 4"/>
          <p:cNvSpPr txBox="1"/>
          <p:nvPr/>
        </p:nvSpPr>
        <p:spPr>
          <a:xfrm>
            <a:off x="-135912" y="2208112"/>
            <a:ext cx="9422787" cy="2935388"/>
          </a:xfrm>
          <a:prstGeom prst="rect">
            <a:avLst/>
          </a:prstGeom>
        </p:spPr>
        <p:txBody>
          <a:bodyPr lIns="0" tIns="0" rIns="0" bIns="0" rtlCol="0" anchor="t">
            <a:spAutoFit/>
          </a:bodyPr>
          <a:lstStyle/>
          <a:p>
            <a:pPr algn="ctr">
              <a:lnSpc>
                <a:spcPts val="7574"/>
              </a:lnSpc>
            </a:pPr>
            <a:r>
              <a:rPr lang="en-US" sz="8510">
                <a:solidFill>
                  <a:srgbClr val="3E67C8"/>
                </a:solidFill>
                <a:latin typeface="Montserrat Semi-Bold"/>
                <a:ea typeface="Montserrat Semi-Bold"/>
                <a:cs typeface="Montserrat Semi-Bold"/>
                <a:sym typeface="Montserrat Semi-Bold"/>
              </a:rPr>
              <a:t>Impressions from the Doctor</a:t>
            </a:r>
          </a:p>
          <a:p>
            <a:pPr algn="ctr">
              <a:lnSpc>
                <a:spcPts val="7574"/>
              </a:lnSpc>
            </a:pPr>
            <a:endParaRPr lang="en-US" sz="8510">
              <a:solidFill>
                <a:srgbClr val="3E67C8"/>
              </a:solidFill>
              <a:latin typeface="Montserrat Semi-Bold"/>
              <a:ea typeface="Montserrat Semi-Bold"/>
              <a:cs typeface="Montserrat Semi-Bold"/>
              <a:sym typeface="Montserrat Semi-Bold"/>
            </a:endParaRPr>
          </a:p>
        </p:txBody>
      </p:sp>
      <p:sp>
        <p:nvSpPr>
          <p:cNvPr id="5" name="TextBox 5"/>
          <p:cNvSpPr txBox="1"/>
          <p:nvPr/>
        </p:nvSpPr>
        <p:spPr>
          <a:xfrm>
            <a:off x="367624" y="5124450"/>
            <a:ext cx="8415715" cy="2424162"/>
          </a:xfrm>
          <a:prstGeom prst="rect">
            <a:avLst/>
          </a:prstGeom>
        </p:spPr>
        <p:txBody>
          <a:bodyPr lIns="0" tIns="0" rIns="0" bIns="0" rtlCol="0" anchor="t">
            <a:spAutoFit/>
          </a:bodyPr>
          <a:lstStyle/>
          <a:p>
            <a:pPr algn="ctr">
              <a:lnSpc>
                <a:spcPts val="3884"/>
              </a:lnSpc>
            </a:pPr>
            <a:r>
              <a:rPr lang="en-US" sz="3083">
                <a:solidFill>
                  <a:srgbClr val="3E67C8"/>
                </a:solidFill>
                <a:latin typeface="Montserrat"/>
                <a:ea typeface="Montserrat"/>
                <a:cs typeface="Montserrat"/>
                <a:sym typeface="Montserrat"/>
              </a:rPr>
              <a:t>Dr. Shay was pleased with the ability to adjust the game dynamically, and estimated that the patients' performance improves and so does the motivation to succeed.</a:t>
            </a:r>
          </a:p>
        </p:txBody>
      </p:sp>
      <p:sp>
        <p:nvSpPr>
          <p:cNvPr id="6" name="Freeform 6"/>
          <p:cNvSpPr/>
          <p:nvPr/>
        </p:nvSpPr>
        <p:spPr>
          <a:xfrm>
            <a:off x="9286875" y="4364077"/>
            <a:ext cx="8375752" cy="4687630"/>
          </a:xfrm>
          <a:custGeom>
            <a:avLst/>
            <a:gdLst/>
            <a:ahLst/>
            <a:cxnLst/>
            <a:rect l="l" t="t" r="r" b="b"/>
            <a:pathLst>
              <a:path w="8375752" h="4687630">
                <a:moveTo>
                  <a:pt x="0" y="0"/>
                </a:moveTo>
                <a:lnTo>
                  <a:pt x="8375752" y="0"/>
                </a:lnTo>
                <a:lnTo>
                  <a:pt x="8375752" y="4687630"/>
                </a:lnTo>
                <a:lnTo>
                  <a:pt x="0" y="4687630"/>
                </a:lnTo>
                <a:lnTo>
                  <a:pt x="0" y="0"/>
                </a:lnTo>
                <a:close/>
              </a:path>
            </a:pathLst>
          </a:custGeom>
          <a:blipFill>
            <a:blip r:embed="rId3"/>
            <a:stretch>
              <a:fillRect l="-24366" t="-28117" r="-22545" b="-19538"/>
            </a:stretch>
          </a:blipFill>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sp>
        <p:nvSpPr>
          <p:cNvPr id="3" name="AutoShape 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grpSp>
        <p:nvGrpSpPr>
          <p:cNvPr id="4" name="Group 4"/>
          <p:cNvGrpSpPr/>
          <p:nvPr/>
        </p:nvGrpSpPr>
        <p:grpSpPr>
          <a:xfrm>
            <a:off x="9440401" y="2440949"/>
            <a:ext cx="407555" cy="407555"/>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7" name="Group 7"/>
          <p:cNvGrpSpPr/>
          <p:nvPr/>
        </p:nvGrpSpPr>
        <p:grpSpPr>
          <a:xfrm>
            <a:off x="10099988" y="2344387"/>
            <a:ext cx="9141541" cy="600679"/>
            <a:chOff x="0" y="0"/>
            <a:chExt cx="2407649" cy="158203"/>
          </a:xfrm>
        </p:grpSpPr>
        <p:sp>
          <p:nvSpPr>
            <p:cNvPr id="8" name="Freeform 8"/>
            <p:cNvSpPr/>
            <p:nvPr/>
          </p:nvSpPr>
          <p:spPr>
            <a:xfrm>
              <a:off x="0" y="0"/>
              <a:ext cx="2407649" cy="158203"/>
            </a:xfrm>
            <a:custGeom>
              <a:avLst/>
              <a:gdLst/>
              <a:ahLst/>
              <a:cxnLst/>
              <a:rect l="l" t="t" r="r" b="b"/>
              <a:pathLst>
                <a:path w="2407649" h="158203">
                  <a:moveTo>
                    <a:pt x="0" y="0"/>
                  </a:moveTo>
                  <a:lnTo>
                    <a:pt x="2407649" y="0"/>
                  </a:lnTo>
                  <a:lnTo>
                    <a:pt x="2407649"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en-US"/>
            </a:p>
          </p:txBody>
        </p:sp>
        <p:sp>
          <p:nvSpPr>
            <p:cNvPr id="9" name="TextBox 9"/>
            <p:cNvSpPr txBox="1"/>
            <p:nvPr/>
          </p:nvSpPr>
          <p:spPr>
            <a:xfrm>
              <a:off x="0" y="-38100"/>
              <a:ext cx="2407649" cy="196303"/>
            </a:xfrm>
            <a:prstGeom prst="rect">
              <a:avLst/>
            </a:prstGeom>
          </p:spPr>
          <p:txBody>
            <a:bodyPr lIns="50800" tIns="50800" rIns="50800" bIns="50800" rtlCol="0" anchor="ctr"/>
            <a:lstStyle/>
            <a:p>
              <a:pPr algn="ctr">
                <a:lnSpc>
                  <a:spcPts val="2199"/>
                </a:lnSpc>
              </a:pPr>
              <a:endParaRPr/>
            </a:p>
          </p:txBody>
        </p:sp>
      </p:grpSp>
      <p:grpSp>
        <p:nvGrpSpPr>
          <p:cNvPr id="10" name="Group 10"/>
          <p:cNvGrpSpPr/>
          <p:nvPr/>
        </p:nvGrpSpPr>
        <p:grpSpPr>
          <a:xfrm>
            <a:off x="9440401" y="5017187"/>
            <a:ext cx="407555" cy="407555"/>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3" name="Group 13"/>
          <p:cNvGrpSpPr/>
          <p:nvPr/>
        </p:nvGrpSpPr>
        <p:grpSpPr>
          <a:xfrm>
            <a:off x="10099988" y="4920625"/>
            <a:ext cx="8518157" cy="600679"/>
            <a:chOff x="0" y="0"/>
            <a:chExt cx="2243465" cy="158203"/>
          </a:xfrm>
        </p:grpSpPr>
        <p:sp>
          <p:nvSpPr>
            <p:cNvPr id="14" name="Freeform 14"/>
            <p:cNvSpPr/>
            <p:nvPr/>
          </p:nvSpPr>
          <p:spPr>
            <a:xfrm>
              <a:off x="0" y="0"/>
              <a:ext cx="2243465" cy="158203"/>
            </a:xfrm>
            <a:custGeom>
              <a:avLst/>
              <a:gdLst/>
              <a:ahLst/>
              <a:cxnLst/>
              <a:rect l="l" t="t" r="r" b="b"/>
              <a:pathLst>
                <a:path w="2243465" h="158203">
                  <a:moveTo>
                    <a:pt x="0" y="0"/>
                  </a:moveTo>
                  <a:lnTo>
                    <a:pt x="2243465" y="0"/>
                  </a:lnTo>
                  <a:lnTo>
                    <a:pt x="2243465"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en-US"/>
            </a:p>
          </p:txBody>
        </p:sp>
        <p:sp>
          <p:nvSpPr>
            <p:cNvPr id="15" name="TextBox 15"/>
            <p:cNvSpPr txBox="1"/>
            <p:nvPr/>
          </p:nvSpPr>
          <p:spPr>
            <a:xfrm>
              <a:off x="0" y="-38100"/>
              <a:ext cx="2243465" cy="196303"/>
            </a:xfrm>
            <a:prstGeom prst="rect">
              <a:avLst/>
            </a:prstGeom>
          </p:spPr>
          <p:txBody>
            <a:bodyPr lIns="50800" tIns="50800" rIns="50800" bIns="50800" rtlCol="0" anchor="ctr"/>
            <a:lstStyle/>
            <a:p>
              <a:pPr algn="ctr">
                <a:lnSpc>
                  <a:spcPts val="2199"/>
                </a:lnSpc>
              </a:pPr>
              <a:endParaRPr/>
            </a:p>
          </p:txBody>
        </p:sp>
      </p:grpSp>
      <p:grpSp>
        <p:nvGrpSpPr>
          <p:cNvPr id="16" name="Group 16"/>
          <p:cNvGrpSpPr/>
          <p:nvPr/>
        </p:nvGrpSpPr>
        <p:grpSpPr>
          <a:xfrm>
            <a:off x="10099988" y="7386393"/>
            <a:ext cx="8518157" cy="600679"/>
            <a:chOff x="0" y="0"/>
            <a:chExt cx="2243465" cy="158203"/>
          </a:xfrm>
        </p:grpSpPr>
        <p:sp>
          <p:nvSpPr>
            <p:cNvPr id="17" name="Freeform 17"/>
            <p:cNvSpPr/>
            <p:nvPr/>
          </p:nvSpPr>
          <p:spPr>
            <a:xfrm>
              <a:off x="0" y="0"/>
              <a:ext cx="2243465" cy="158203"/>
            </a:xfrm>
            <a:custGeom>
              <a:avLst/>
              <a:gdLst/>
              <a:ahLst/>
              <a:cxnLst/>
              <a:rect l="l" t="t" r="r" b="b"/>
              <a:pathLst>
                <a:path w="2243465" h="158203">
                  <a:moveTo>
                    <a:pt x="0" y="0"/>
                  </a:moveTo>
                  <a:lnTo>
                    <a:pt x="2243465" y="0"/>
                  </a:lnTo>
                  <a:lnTo>
                    <a:pt x="2243465"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en-US"/>
            </a:p>
          </p:txBody>
        </p:sp>
        <p:sp>
          <p:nvSpPr>
            <p:cNvPr id="18" name="TextBox 18"/>
            <p:cNvSpPr txBox="1"/>
            <p:nvPr/>
          </p:nvSpPr>
          <p:spPr>
            <a:xfrm>
              <a:off x="0" y="-38100"/>
              <a:ext cx="2243465" cy="196303"/>
            </a:xfrm>
            <a:prstGeom prst="rect">
              <a:avLst/>
            </a:prstGeom>
          </p:spPr>
          <p:txBody>
            <a:bodyPr lIns="50800" tIns="50800" rIns="50800" bIns="50800" rtlCol="0" anchor="ctr"/>
            <a:lstStyle/>
            <a:p>
              <a:pPr algn="ctr">
                <a:lnSpc>
                  <a:spcPts val="2199"/>
                </a:lnSpc>
              </a:pPr>
              <a:endParaRPr/>
            </a:p>
          </p:txBody>
        </p:sp>
      </p:grpSp>
      <p:grpSp>
        <p:nvGrpSpPr>
          <p:cNvPr id="19" name="Group 19"/>
          <p:cNvGrpSpPr/>
          <p:nvPr/>
        </p:nvGrpSpPr>
        <p:grpSpPr>
          <a:xfrm>
            <a:off x="9440401" y="7456002"/>
            <a:ext cx="407555" cy="407555"/>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21" name="TextBox 21"/>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22" name="Freeform 22"/>
          <p:cNvSpPr/>
          <p:nvPr/>
        </p:nvSpPr>
        <p:spPr>
          <a:xfrm>
            <a:off x="520859" y="4710019"/>
            <a:ext cx="8195642" cy="4144332"/>
          </a:xfrm>
          <a:custGeom>
            <a:avLst/>
            <a:gdLst/>
            <a:ahLst/>
            <a:cxnLst/>
            <a:rect l="l" t="t" r="r" b="b"/>
            <a:pathLst>
              <a:path w="8195642" h="4144332">
                <a:moveTo>
                  <a:pt x="0" y="0"/>
                </a:moveTo>
                <a:lnTo>
                  <a:pt x="8195642" y="0"/>
                </a:lnTo>
                <a:lnTo>
                  <a:pt x="8195642" y="4144332"/>
                </a:lnTo>
                <a:lnTo>
                  <a:pt x="0" y="4144332"/>
                </a:lnTo>
                <a:lnTo>
                  <a:pt x="0" y="0"/>
                </a:lnTo>
                <a:close/>
              </a:path>
            </a:pathLst>
          </a:custGeom>
          <a:blipFill>
            <a:blip r:embed="rId3"/>
            <a:stretch>
              <a:fillRect t="-8202"/>
            </a:stretch>
          </a:blipFill>
        </p:spPr>
        <p:txBody>
          <a:bodyPr/>
          <a:lstStyle/>
          <a:p>
            <a:endParaRPr lang="en-US"/>
          </a:p>
        </p:txBody>
      </p:sp>
      <p:sp>
        <p:nvSpPr>
          <p:cNvPr id="23" name="TextBox 23"/>
          <p:cNvSpPr txBox="1"/>
          <p:nvPr/>
        </p:nvSpPr>
        <p:spPr>
          <a:xfrm>
            <a:off x="1139781" y="2288045"/>
            <a:ext cx="7567195" cy="2061128"/>
          </a:xfrm>
          <a:prstGeom prst="rect">
            <a:avLst/>
          </a:prstGeom>
        </p:spPr>
        <p:txBody>
          <a:bodyPr lIns="0" tIns="0" rIns="0" bIns="0" rtlCol="0" anchor="t">
            <a:spAutoFit/>
          </a:bodyPr>
          <a:lstStyle/>
          <a:p>
            <a:pPr algn="ctr">
              <a:lnSpc>
                <a:spcPts val="5252"/>
              </a:lnSpc>
            </a:pPr>
            <a:r>
              <a:rPr lang="en-US" sz="5901">
                <a:solidFill>
                  <a:srgbClr val="3E67C8"/>
                </a:solidFill>
                <a:latin typeface="Montserrat Semi-Bold"/>
                <a:ea typeface="Montserrat Semi-Bold"/>
                <a:cs typeface="Montserrat Semi-Bold"/>
                <a:sym typeface="Montserrat Semi-Bold"/>
              </a:rPr>
              <a:t>Feedback and Responses from Patients</a:t>
            </a:r>
          </a:p>
        </p:txBody>
      </p:sp>
      <p:sp>
        <p:nvSpPr>
          <p:cNvPr id="24" name="TextBox 24"/>
          <p:cNvSpPr txBox="1"/>
          <p:nvPr/>
        </p:nvSpPr>
        <p:spPr>
          <a:xfrm>
            <a:off x="10224467" y="3188886"/>
            <a:ext cx="7919990" cy="1289337"/>
          </a:xfrm>
          <a:prstGeom prst="rect">
            <a:avLst/>
          </a:prstGeom>
        </p:spPr>
        <p:txBody>
          <a:bodyPr lIns="0" tIns="0" rIns="0" bIns="0" rtlCol="0" anchor="t">
            <a:spAutoFit/>
          </a:bodyPr>
          <a:lstStyle/>
          <a:p>
            <a:pPr algn="l">
              <a:lnSpc>
                <a:spcPts val="2553"/>
              </a:lnSpc>
            </a:pPr>
            <a:r>
              <a:rPr lang="en-US" sz="2026">
                <a:solidFill>
                  <a:srgbClr val="3E67C8"/>
                </a:solidFill>
                <a:latin typeface="Montserrat Medium"/>
                <a:ea typeface="Montserrat Medium"/>
                <a:cs typeface="Montserrat Medium"/>
                <a:sym typeface="Montserrat Medium"/>
              </a:rPr>
              <a:t>found our game realistic and engaging, appreciating its visuals and ease of understanding. He preferred it over the existing game for its continuous challenge and motivational elements, noting he could play longer without stress.</a:t>
            </a:r>
          </a:p>
        </p:txBody>
      </p:sp>
      <p:sp>
        <p:nvSpPr>
          <p:cNvPr id="25" name="TextBox 25"/>
          <p:cNvSpPr txBox="1"/>
          <p:nvPr/>
        </p:nvSpPr>
        <p:spPr>
          <a:xfrm>
            <a:off x="10572813" y="2444658"/>
            <a:ext cx="5897807" cy="390611"/>
          </a:xfrm>
          <a:prstGeom prst="rect">
            <a:avLst/>
          </a:prstGeom>
        </p:spPr>
        <p:txBody>
          <a:bodyPr lIns="0" tIns="0" rIns="0" bIns="0" rtlCol="0" anchor="t">
            <a:spAutoFit/>
          </a:bodyPr>
          <a:lstStyle/>
          <a:p>
            <a:pPr algn="l">
              <a:lnSpc>
                <a:spcPts val="3151"/>
              </a:lnSpc>
            </a:pPr>
            <a:r>
              <a:rPr lang="en-US" sz="2501">
                <a:solidFill>
                  <a:srgbClr val="FFFFFF"/>
                </a:solidFill>
                <a:latin typeface="Montserrat Bold"/>
                <a:ea typeface="Montserrat Bold"/>
                <a:cs typeface="Montserrat Bold"/>
                <a:sym typeface="Montserrat Bold"/>
              </a:rPr>
              <a:t>Participant 1 - a male in his 50s</a:t>
            </a:r>
          </a:p>
        </p:txBody>
      </p:sp>
      <p:sp>
        <p:nvSpPr>
          <p:cNvPr id="26" name="TextBox 26"/>
          <p:cNvSpPr txBox="1"/>
          <p:nvPr/>
        </p:nvSpPr>
        <p:spPr>
          <a:xfrm>
            <a:off x="10572813" y="5020897"/>
            <a:ext cx="7089948" cy="390611"/>
          </a:xfrm>
          <a:prstGeom prst="rect">
            <a:avLst/>
          </a:prstGeom>
        </p:spPr>
        <p:txBody>
          <a:bodyPr lIns="0" tIns="0" rIns="0" bIns="0" rtlCol="0" anchor="t">
            <a:spAutoFit/>
          </a:bodyPr>
          <a:lstStyle/>
          <a:p>
            <a:pPr algn="l">
              <a:lnSpc>
                <a:spcPts val="3151"/>
              </a:lnSpc>
            </a:pPr>
            <a:r>
              <a:rPr lang="en-US" sz="2501">
                <a:solidFill>
                  <a:srgbClr val="FFFFFF"/>
                </a:solidFill>
                <a:latin typeface="Montserrat Bold"/>
                <a:ea typeface="Montserrat Bold"/>
                <a:cs typeface="Montserrat Bold"/>
                <a:sym typeface="Montserrat Bold"/>
              </a:rPr>
              <a:t>Participant 2 - a male in his 70s</a:t>
            </a:r>
          </a:p>
        </p:txBody>
      </p:sp>
      <p:sp>
        <p:nvSpPr>
          <p:cNvPr id="27" name="TextBox 27"/>
          <p:cNvSpPr txBox="1"/>
          <p:nvPr/>
        </p:nvSpPr>
        <p:spPr>
          <a:xfrm>
            <a:off x="10109513" y="5816579"/>
            <a:ext cx="8044469" cy="965498"/>
          </a:xfrm>
          <a:prstGeom prst="rect">
            <a:avLst/>
          </a:prstGeom>
        </p:spPr>
        <p:txBody>
          <a:bodyPr lIns="0" tIns="0" rIns="0" bIns="0" rtlCol="0" anchor="t">
            <a:spAutoFit/>
          </a:bodyPr>
          <a:lstStyle/>
          <a:p>
            <a:pPr algn="l">
              <a:lnSpc>
                <a:spcPts val="2557"/>
              </a:lnSpc>
            </a:pPr>
            <a:r>
              <a:rPr lang="en-US" sz="2029">
                <a:solidFill>
                  <a:srgbClr val="3E67C8"/>
                </a:solidFill>
                <a:latin typeface="Montserrat Medium"/>
                <a:ea typeface="Montserrat Medium"/>
                <a:cs typeface="Montserrat Medium"/>
                <a:sym typeface="Montserrat Medium"/>
              </a:rPr>
              <a:t>preferred our game for its ease of use, focusing on one finger at a time, and enjoyed its sound and visuals, allowing him to play longer compared to the existing game.</a:t>
            </a:r>
          </a:p>
        </p:txBody>
      </p:sp>
      <p:sp>
        <p:nvSpPr>
          <p:cNvPr id="28" name="TextBox 28"/>
          <p:cNvSpPr txBox="1"/>
          <p:nvPr/>
        </p:nvSpPr>
        <p:spPr>
          <a:xfrm>
            <a:off x="10572813" y="7486665"/>
            <a:ext cx="7089948" cy="390611"/>
          </a:xfrm>
          <a:prstGeom prst="rect">
            <a:avLst/>
          </a:prstGeom>
        </p:spPr>
        <p:txBody>
          <a:bodyPr lIns="0" tIns="0" rIns="0" bIns="0" rtlCol="0" anchor="t">
            <a:spAutoFit/>
          </a:bodyPr>
          <a:lstStyle/>
          <a:p>
            <a:pPr algn="l">
              <a:lnSpc>
                <a:spcPts val="3151"/>
              </a:lnSpc>
            </a:pPr>
            <a:r>
              <a:rPr lang="en-US" sz="2501">
                <a:solidFill>
                  <a:srgbClr val="FFFFFF"/>
                </a:solidFill>
                <a:latin typeface="Montserrat Bold"/>
                <a:ea typeface="Montserrat Bold"/>
                <a:cs typeface="Montserrat Bold"/>
                <a:sym typeface="Montserrat Bold"/>
              </a:rPr>
              <a:t>Participant 3 - a 13-year-old</a:t>
            </a:r>
          </a:p>
        </p:txBody>
      </p:sp>
      <p:sp>
        <p:nvSpPr>
          <p:cNvPr id="29" name="TextBox 29"/>
          <p:cNvSpPr txBox="1"/>
          <p:nvPr/>
        </p:nvSpPr>
        <p:spPr>
          <a:xfrm>
            <a:off x="10109513" y="8234722"/>
            <a:ext cx="8044469" cy="1909233"/>
          </a:xfrm>
          <a:prstGeom prst="rect">
            <a:avLst/>
          </a:prstGeom>
        </p:spPr>
        <p:txBody>
          <a:bodyPr lIns="0" tIns="0" rIns="0" bIns="0" rtlCol="0" anchor="t">
            <a:spAutoFit/>
          </a:bodyPr>
          <a:lstStyle/>
          <a:p>
            <a:pPr marL="0" lvl="0" indent="0" algn="l">
              <a:lnSpc>
                <a:spcPts val="2553"/>
              </a:lnSpc>
              <a:spcBef>
                <a:spcPct val="0"/>
              </a:spcBef>
            </a:pPr>
            <a:r>
              <a:rPr lang="en-US" sz="2026" u="none" strike="noStrike">
                <a:solidFill>
                  <a:srgbClr val="3E67C8"/>
                </a:solidFill>
                <a:latin typeface="Montserrat Medium"/>
                <a:ea typeface="Montserrat Medium"/>
                <a:cs typeface="Montserrat Medium"/>
                <a:sym typeface="Montserrat Medium"/>
              </a:rPr>
              <a:t>enjoyed our game more than the existing one, appreciating its visuals and challenge, and was able to play longer while feeling an improvement in finger movement.</a:t>
            </a:r>
          </a:p>
          <a:p>
            <a:pPr marL="0" lvl="0" indent="0" algn="l">
              <a:lnSpc>
                <a:spcPts val="2553"/>
              </a:lnSpc>
              <a:spcBef>
                <a:spcPct val="0"/>
              </a:spcBef>
            </a:pPr>
            <a:endParaRPr lang="en-US" sz="2026" u="none" strike="noStrike">
              <a:solidFill>
                <a:srgbClr val="3E67C8"/>
              </a:solidFill>
              <a:latin typeface="Montserrat Medium"/>
              <a:ea typeface="Montserrat Medium"/>
              <a:cs typeface="Montserrat Medium"/>
              <a:sym typeface="Montserrat Medium"/>
            </a:endParaRPr>
          </a:p>
          <a:p>
            <a:pPr marL="0" lvl="0" indent="0" algn="l">
              <a:lnSpc>
                <a:spcPts val="2553"/>
              </a:lnSpc>
              <a:spcBef>
                <a:spcPct val="0"/>
              </a:spcBef>
            </a:pPr>
            <a:endParaRPr lang="en-US" sz="2026" u="none" strike="noStrike">
              <a:solidFill>
                <a:srgbClr val="3E67C8"/>
              </a:solidFill>
              <a:latin typeface="Montserrat Medium"/>
              <a:ea typeface="Montserrat Medium"/>
              <a:cs typeface="Montserrat Medium"/>
              <a:sym typeface="Montserrat Medium"/>
            </a:endParaRPr>
          </a:p>
          <a:p>
            <a:pPr marL="0" lvl="0" indent="0" algn="l">
              <a:lnSpc>
                <a:spcPts val="2553"/>
              </a:lnSpc>
              <a:spcBef>
                <a:spcPct val="0"/>
              </a:spcBef>
            </a:pPr>
            <a:endParaRPr lang="en-US" sz="2026" u="none" strike="noStrike">
              <a:solidFill>
                <a:srgbClr val="3E67C8"/>
              </a:solidFill>
              <a:latin typeface="Montserrat Medium"/>
              <a:ea typeface="Montserrat Medium"/>
              <a:cs typeface="Montserrat Medium"/>
              <a:sym typeface="Montserrat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9D5FF"/>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0" y="0"/>
            <a:ext cx="18288000" cy="10287000"/>
          </a:xfrm>
          <a:prstGeom prst="rect">
            <a:avLst/>
          </a:prstGeom>
        </p:spPr>
      </p:pic>
      <p:sp>
        <p:nvSpPr>
          <p:cNvPr id="3" name="Oval 2">
            <a:extLst>
              <a:ext uri="{FF2B5EF4-FFF2-40B4-BE49-F238E27FC236}">
                <a16:creationId xmlns:a16="http://schemas.microsoft.com/office/drawing/2014/main" id="{67941C89-ADA1-E8E2-65BA-DA78441BDB9B}"/>
              </a:ext>
            </a:extLst>
          </p:cNvPr>
          <p:cNvSpPr/>
          <p:nvPr/>
        </p:nvSpPr>
        <p:spPr>
          <a:xfrm>
            <a:off x="-304800" y="-190500"/>
            <a:ext cx="2286000" cy="22860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Freeform 9"/>
          <p:cNvSpPr/>
          <p:nvPr/>
        </p:nvSpPr>
        <p:spPr>
          <a:xfrm flipH="1" flipV="1">
            <a:off x="12971442" y="6900577"/>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US"/>
          </a:p>
        </p:txBody>
      </p:sp>
      <p:sp>
        <p:nvSpPr>
          <p:cNvPr id="10" name="AutoShape 10"/>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sp>
        <p:nvSpPr>
          <p:cNvPr id="11" name="TextBox 11"/>
          <p:cNvSpPr txBox="1"/>
          <p:nvPr/>
        </p:nvSpPr>
        <p:spPr>
          <a:xfrm>
            <a:off x="2713348" y="2553368"/>
            <a:ext cx="6952413" cy="1809631"/>
          </a:xfrm>
          <a:prstGeom prst="rect">
            <a:avLst/>
          </a:prstGeom>
        </p:spPr>
        <p:txBody>
          <a:bodyPr lIns="0" tIns="0" rIns="0" bIns="0" rtlCol="0" anchor="t">
            <a:spAutoFit/>
          </a:bodyPr>
          <a:lstStyle/>
          <a:p>
            <a:pPr algn="l">
              <a:lnSpc>
                <a:spcPts val="6850"/>
              </a:lnSpc>
            </a:pPr>
            <a:r>
              <a:rPr lang="en-US" sz="7697">
                <a:solidFill>
                  <a:srgbClr val="3E67C8"/>
                </a:solidFill>
                <a:latin typeface="Montserrat Ultra-Bold"/>
                <a:ea typeface="Montserrat Ultra-Bold"/>
                <a:cs typeface="Montserrat Ultra-Bold"/>
                <a:sym typeface="Montserrat Ultra-Bold"/>
              </a:rPr>
              <a:t>Conclusion </a:t>
            </a:r>
          </a:p>
          <a:p>
            <a:pPr algn="l">
              <a:lnSpc>
                <a:spcPts val="6850"/>
              </a:lnSpc>
            </a:pPr>
            <a:endParaRPr lang="en-US" sz="7697">
              <a:solidFill>
                <a:srgbClr val="3E67C8"/>
              </a:solidFill>
              <a:latin typeface="Montserrat Ultra-Bold"/>
              <a:ea typeface="Montserrat Ultra-Bold"/>
              <a:cs typeface="Montserrat Ultra-Bold"/>
              <a:sym typeface="Montserrat Ultra-Bold"/>
            </a:endParaRPr>
          </a:p>
        </p:txBody>
      </p:sp>
      <p:grpSp>
        <p:nvGrpSpPr>
          <p:cNvPr id="12" name="Group 12"/>
          <p:cNvGrpSpPr/>
          <p:nvPr/>
        </p:nvGrpSpPr>
        <p:grpSpPr>
          <a:xfrm>
            <a:off x="1478007" y="2195210"/>
            <a:ext cx="1318118" cy="1318118"/>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15" name="Freeform 15"/>
          <p:cNvSpPr/>
          <p:nvPr/>
        </p:nvSpPr>
        <p:spPr>
          <a:xfrm>
            <a:off x="1028700" y="4362999"/>
            <a:ext cx="8115300" cy="4485860"/>
          </a:xfrm>
          <a:custGeom>
            <a:avLst/>
            <a:gdLst/>
            <a:ahLst/>
            <a:cxnLst/>
            <a:rect l="l" t="t" r="r" b="b"/>
            <a:pathLst>
              <a:path w="8115300" h="4485860">
                <a:moveTo>
                  <a:pt x="0" y="0"/>
                </a:moveTo>
                <a:lnTo>
                  <a:pt x="8115300" y="0"/>
                </a:lnTo>
                <a:lnTo>
                  <a:pt x="8115300" y="4485860"/>
                </a:lnTo>
                <a:lnTo>
                  <a:pt x="0" y="4485860"/>
                </a:lnTo>
                <a:lnTo>
                  <a:pt x="0" y="0"/>
                </a:lnTo>
                <a:close/>
              </a:path>
            </a:pathLst>
          </a:custGeom>
          <a:blipFill>
            <a:blip r:embed="rId4"/>
            <a:stretch>
              <a:fillRect t="-3433"/>
            </a:stretch>
          </a:blipFill>
        </p:spPr>
        <p:txBody>
          <a:bodyPr/>
          <a:lstStyle/>
          <a:p>
            <a:endParaRPr lang="en-US"/>
          </a:p>
        </p:txBody>
      </p:sp>
      <p:sp>
        <p:nvSpPr>
          <p:cNvPr id="16" name="TextBox 16"/>
          <p:cNvSpPr txBox="1"/>
          <p:nvPr/>
        </p:nvSpPr>
        <p:spPr>
          <a:xfrm>
            <a:off x="9753452" y="3115803"/>
            <a:ext cx="7614412" cy="5184332"/>
          </a:xfrm>
          <a:prstGeom prst="rect">
            <a:avLst/>
          </a:prstGeom>
        </p:spPr>
        <p:txBody>
          <a:bodyPr lIns="0" tIns="0" rIns="0" bIns="0" rtlCol="0" anchor="t">
            <a:spAutoFit/>
          </a:bodyPr>
          <a:lstStyle/>
          <a:p>
            <a:pPr marL="646870" lvl="1" indent="-323435" algn="l">
              <a:lnSpc>
                <a:spcPts val="3775"/>
              </a:lnSpc>
              <a:buFont typeface="Arial"/>
              <a:buChar char="•"/>
            </a:pPr>
            <a:r>
              <a:rPr lang="en-US" sz="2996">
                <a:solidFill>
                  <a:srgbClr val="3E67C8"/>
                </a:solidFill>
                <a:latin typeface="Montserrat"/>
                <a:ea typeface="Montserrat"/>
                <a:cs typeface="Montserrat"/>
                <a:sym typeface="Montserrat"/>
              </a:rPr>
              <a:t>Patients enjoyed rehabilitation more with our game.</a:t>
            </a:r>
          </a:p>
          <a:p>
            <a:pPr marL="646870" lvl="1" indent="-323435" algn="l">
              <a:lnSpc>
                <a:spcPts val="3775"/>
              </a:lnSpc>
              <a:buFont typeface="Arial"/>
              <a:buChar char="•"/>
            </a:pPr>
            <a:r>
              <a:rPr lang="en-US" sz="2996">
                <a:solidFill>
                  <a:srgbClr val="3E67C8"/>
                </a:solidFill>
                <a:latin typeface="Montserrat"/>
                <a:ea typeface="Montserrat"/>
                <a:cs typeface="Montserrat"/>
                <a:sym typeface="Montserrat"/>
              </a:rPr>
              <a:t>Positive feedback suggests the game’s potential.</a:t>
            </a:r>
          </a:p>
          <a:p>
            <a:pPr algn="l">
              <a:lnSpc>
                <a:spcPts val="3775"/>
              </a:lnSpc>
            </a:pPr>
            <a:endParaRPr lang="en-US" sz="2996">
              <a:solidFill>
                <a:srgbClr val="3E67C8"/>
              </a:solidFill>
              <a:latin typeface="Montserrat"/>
              <a:ea typeface="Montserrat"/>
              <a:cs typeface="Montserrat"/>
              <a:sym typeface="Montserrat"/>
            </a:endParaRPr>
          </a:p>
          <a:p>
            <a:pPr algn="l">
              <a:lnSpc>
                <a:spcPts val="3775"/>
              </a:lnSpc>
            </a:pPr>
            <a:r>
              <a:rPr lang="en-US" sz="2996">
                <a:solidFill>
                  <a:srgbClr val="3E67C8"/>
                </a:solidFill>
                <a:latin typeface="Montserrat Bold"/>
                <a:ea typeface="Montserrat Bold"/>
                <a:cs typeface="Montserrat Bold"/>
                <a:sym typeface="Montserrat Bold"/>
              </a:rPr>
              <a:t>We identified areas for improvement</a:t>
            </a:r>
          </a:p>
          <a:p>
            <a:pPr algn="l">
              <a:lnSpc>
                <a:spcPts val="3775"/>
              </a:lnSpc>
            </a:pPr>
            <a:endParaRPr lang="en-US" sz="2996">
              <a:solidFill>
                <a:srgbClr val="3E67C8"/>
              </a:solidFill>
              <a:latin typeface="Montserrat Bold"/>
              <a:ea typeface="Montserrat Bold"/>
              <a:cs typeface="Montserrat Bold"/>
              <a:sym typeface="Montserrat Bold"/>
            </a:endParaRPr>
          </a:p>
          <a:p>
            <a:pPr marL="646870" lvl="1" indent="-323435" algn="l">
              <a:lnSpc>
                <a:spcPts val="3775"/>
              </a:lnSpc>
              <a:buFont typeface="Arial"/>
              <a:buChar char="•"/>
            </a:pPr>
            <a:r>
              <a:rPr lang="en-US" sz="2996">
                <a:solidFill>
                  <a:srgbClr val="3E67C8"/>
                </a:solidFill>
                <a:latin typeface="Montserrat"/>
                <a:ea typeface="Montserrat"/>
                <a:cs typeface="Montserrat"/>
                <a:sym typeface="Montserrat"/>
              </a:rPr>
              <a:t>Patients needed breaks; add a pause button.</a:t>
            </a:r>
          </a:p>
          <a:p>
            <a:pPr marL="646870" lvl="1" indent="-323435" algn="l">
              <a:lnSpc>
                <a:spcPts val="3775"/>
              </a:lnSpc>
              <a:buFont typeface="Arial"/>
              <a:buChar char="•"/>
            </a:pPr>
            <a:r>
              <a:rPr lang="en-US" sz="2996">
                <a:solidFill>
                  <a:srgbClr val="3E67C8"/>
                </a:solidFill>
                <a:latin typeface="Montserrat"/>
                <a:ea typeface="Montserrat"/>
                <a:cs typeface="Montserrat"/>
                <a:sym typeface="Montserrat"/>
              </a:rPr>
              <a:t>Scoring system could motivate and track progress.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AutoShape 9"/>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sp>
        <p:nvSpPr>
          <p:cNvPr id="10" name="TextBox 10"/>
          <p:cNvSpPr txBox="1"/>
          <p:nvPr/>
        </p:nvSpPr>
        <p:spPr>
          <a:xfrm>
            <a:off x="5293312" y="4572945"/>
            <a:ext cx="4911948"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Ultra-Bold"/>
                <a:ea typeface="Montserrat Ultra-Bold"/>
                <a:cs typeface="Montserrat Ultra-Bold"/>
                <a:sym typeface="Montserrat Ultra-Bold"/>
              </a:rPr>
              <a:t>Thank</a:t>
            </a:r>
          </a:p>
        </p:txBody>
      </p:sp>
      <p:sp>
        <p:nvSpPr>
          <p:cNvPr id="11" name="TextBox 11"/>
          <p:cNvSpPr txBox="1"/>
          <p:nvPr/>
        </p:nvSpPr>
        <p:spPr>
          <a:xfrm>
            <a:off x="10205260" y="4572945"/>
            <a:ext cx="3730891"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Semi-Bold"/>
                <a:ea typeface="Montserrat Semi-Bold"/>
                <a:cs typeface="Montserrat Semi-Bold"/>
                <a:sym typeface="Montserrat Semi-Bold"/>
              </a:rPr>
              <a:t>You.</a:t>
            </a:r>
          </a:p>
        </p:txBody>
      </p:sp>
      <p:sp>
        <p:nvSpPr>
          <p:cNvPr id="12" name="TextBox 12"/>
          <p:cNvSpPr txBox="1"/>
          <p:nvPr/>
        </p:nvSpPr>
        <p:spPr>
          <a:xfrm>
            <a:off x="10151147" y="3286130"/>
            <a:ext cx="3730891"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Semi-Bold"/>
                <a:ea typeface="Montserrat Semi-Bold"/>
                <a:cs typeface="Montserrat Semi-Bold"/>
                <a:sym typeface="Montserrat Semi-Bold"/>
              </a:rPr>
              <a:t>You.</a:t>
            </a:r>
          </a:p>
        </p:txBody>
      </p:sp>
      <p:sp>
        <p:nvSpPr>
          <p:cNvPr id="13" name="TextBox 13"/>
          <p:cNvSpPr txBox="1"/>
          <p:nvPr/>
        </p:nvSpPr>
        <p:spPr>
          <a:xfrm>
            <a:off x="5239200" y="3286130"/>
            <a:ext cx="4911948"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Ultra-Bold"/>
                <a:ea typeface="Montserrat Ultra-Bold"/>
                <a:cs typeface="Montserrat Ultra-Bold"/>
                <a:sym typeface="Montserrat Ultra-Bold"/>
              </a:rPr>
              <a:t>Thank</a:t>
            </a:r>
          </a:p>
        </p:txBody>
      </p:sp>
      <p:sp>
        <p:nvSpPr>
          <p:cNvPr id="14" name="TextBox 14"/>
          <p:cNvSpPr txBox="1"/>
          <p:nvPr/>
        </p:nvSpPr>
        <p:spPr>
          <a:xfrm>
            <a:off x="10151147" y="5993435"/>
            <a:ext cx="3730891"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Semi-Bold"/>
                <a:ea typeface="Montserrat Semi-Bold"/>
                <a:cs typeface="Montserrat Semi-Bold"/>
                <a:sym typeface="Montserrat Semi-Bold"/>
              </a:rPr>
              <a:t>You.</a:t>
            </a:r>
          </a:p>
        </p:txBody>
      </p:sp>
      <p:sp>
        <p:nvSpPr>
          <p:cNvPr id="15" name="TextBox 15"/>
          <p:cNvSpPr txBox="1"/>
          <p:nvPr/>
        </p:nvSpPr>
        <p:spPr>
          <a:xfrm>
            <a:off x="5239200" y="5993435"/>
            <a:ext cx="4911948"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Ultra-Bold"/>
                <a:ea typeface="Montserrat Ultra-Bold"/>
                <a:cs typeface="Montserrat Ultra-Bold"/>
                <a:sym typeface="Montserrat Ultra-Bold"/>
              </a:rPr>
              <a:t>Thank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9" name="Group 9"/>
          <p:cNvGrpSpPr/>
          <p:nvPr/>
        </p:nvGrpSpPr>
        <p:grpSpPr>
          <a:xfrm>
            <a:off x="0" y="2697481"/>
            <a:ext cx="2716164" cy="271616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12" name="AutoShape 12"/>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grpSp>
        <p:nvGrpSpPr>
          <p:cNvPr id="13" name="Group 13"/>
          <p:cNvGrpSpPr/>
          <p:nvPr/>
        </p:nvGrpSpPr>
        <p:grpSpPr>
          <a:xfrm>
            <a:off x="8739421" y="2427336"/>
            <a:ext cx="926232" cy="164050"/>
            <a:chOff x="0" y="0"/>
            <a:chExt cx="243946" cy="43207"/>
          </a:xfrm>
        </p:grpSpPr>
        <p:sp>
          <p:nvSpPr>
            <p:cNvPr id="14" name="Freeform 14"/>
            <p:cNvSpPr/>
            <p:nvPr/>
          </p:nvSpPr>
          <p:spPr>
            <a:xfrm>
              <a:off x="0" y="0"/>
              <a:ext cx="243946" cy="43207"/>
            </a:xfrm>
            <a:custGeom>
              <a:avLst/>
              <a:gdLst/>
              <a:ahLst/>
              <a:cxnLst/>
              <a:rect l="l" t="t" r="r" b="b"/>
              <a:pathLst>
                <a:path w="243946" h="43207">
                  <a:moveTo>
                    <a:pt x="0" y="0"/>
                  </a:moveTo>
                  <a:lnTo>
                    <a:pt x="243946" y="0"/>
                  </a:lnTo>
                  <a:lnTo>
                    <a:pt x="243946" y="43207"/>
                  </a:lnTo>
                  <a:lnTo>
                    <a:pt x="0" y="43207"/>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15" name="TextBox 15"/>
            <p:cNvSpPr txBox="1"/>
            <p:nvPr/>
          </p:nvSpPr>
          <p:spPr>
            <a:xfrm>
              <a:off x="0" y="-38100"/>
              <a:ext cx="243946" cy="81307"/>
            </a:xfrm>
            <a:prstGeom prst="rect">
              <a:avLst/>
            </a:prstGeom>
          </p:spPr>
          <p:txBody>
            <a:bodyPr lIns="50800" tIns="50800" rIns="50800" bIns="50800" rtlCol="0" anchor="ctr"/>
            <a:lstStyle/>
            <a:p>
              <a:pPr algn="ctr">
                <a:lnSpc>
                  <a:spcPts val="2199"/>
                </a:lnSpc>
              </a:pPr>
              <a:endParaRPr/>
            </a:p>
          </p:txBody>
        </p:sp>
      </p:grpSp>
      <p:sp>
        <p:nvSpPr>
          <p:cNvPr id="16" name="Freeform 16"/>
          <p:cNvSpPr/>
          <p:nvPr/>
        </p:nvSpPr>
        <p:spPr>
          <a:xfrm>
            <a:off x="714664" y="3799856"/>
            <a:ext cx="8280997" cy="4996486"/>
          </a:xfrm>
          <a:custGeom>
            <a:avLst/>
            <a:gdLst/>
            <a:ahLst/>
            <a:cxnLst/>
            <a:rect l="l" t="t" r="r" b="b"/>
            <a:pathLst>
              <a:path w="8280997" h="4996486">
                <a:moveTo>
                  <a:pt x="0" y="0"/>
                </a:moveTo>
                <a:lnTo>
                  <a:pt x="8280997" y="0"/>
                </a:lnTo>
                <a:lnTo>
                  <a:pt x="8280997" y="4996486"/>
                </a:lnTo>
                <a:lnTo>
                  <a:pt x="0" y="4996486"/>
                </a:lnTo>
                <a:lnTo>
                  <a:pt x="0" y="0"/>
                </a:lnTo>
                <a:close/>
              </a:path>
            </a:pathLst>
          </a:custGeom>
          <a:blipFill>
            <a:blip r:embed="rId3"/>
            <a:stretch>
              <a:fillRect l="-6888" t="-20737" r="-38268" b="-14587"/>
            </a:stretch>
          </a:blipFill>
        </p:spPr>
        <p:txBody>
          <a:bodyPr/>
          <a:lstStyle/>
          <a:p>
            <a:endParaRPr lang="en-US"/>
          </a:p>
        </p:txBody>
      </p:sp>
      <p:sp>
        <p:nvSpPr>
          <p:cNvPr id="17" name="TextBox 17"/>
          <p:cNvSpPr txBox="1"/>
          <p:nvPr/>
        </p:nvSpPr>
        <p:spPr>
          <a:xfrm>
            <a:off x="8995661" y="2954656"/>
            <a:ext cx="8202133" cy="1982888"/>
          </a:xfrm>
          <a:prstGeom prst="rect">
            <a:avLst/>
          </a:prstGeom>
        </p:spPr>
        <p:txBody>
          <a:bodyPr lIns="0" tIns="0" rIns="0" bIns="0" rtlCol="0" anchor="t">
            <a:spAutoFit/>
          </a:bodyPr>
          <a:lstStyle/>
          <a:p>
            <a:pPr algn="ctr">
              <a:lnSpc>
                <a:spcPts val="7574"/>
              </a:lnSpc>
            </a:pPr>
            <a:r>
              <a:rPr lang="en-US" sz="8510">
                <a:solidFill>
                  <a:srgbClr val="3E67C8"/>
                </a:solidFill>
                <a:latin typeface="Montserrat Ultra-Bold"/>
                <a:ea typeface="Montserrat Ultra-Bold"/>
                <a:cs typeface="Montserrat Ultra-Bold"/>
                <a:sym typeface="Montserrat Ultra-Bold"/>
              </a:rPr>
              <a:t>Problem Description</a:t>
            </a:r>
          </a:p>
        </p:txBody>
      </p:sp>
      <p:sp>
        <p:nvSpPr>
          <p:cNvPr id="18" name="TextBox 18"/>
          <p:cNvSpPr txBox="1"/>
          <p:nvPr/>
        </p:nvSpPr>
        <p:spPr>
          <a:xfrm>
            <a:off x="9202537" y="5623344"/>
            <a:ext cx="8828022" cy="2674131"/>
          </a:xfrm>
          <a:prstGeom prst="rect">
            <a:avLst/>
          </a:prstGeom>
        </p:spPr>
        <p:txBody>
          <a:bodyPr lIns="0" tIns="0" rIns="0" bIns="0" rtlCol="0" anchor="t">
            <a:spAutoFit/>
          </a:bodyPr>
          <a:lstStyle/>
          <a:p>
            <a:pPr marL="604519" lvl="1" indent="-302260" algn="ctr">
              <a:lnSpc>
                <a:spcPts val="3527"/>
              </a:lnSpc>
              <a:buFont typeface="Arial"/>
              <a:buChar char="•"/>
            </a:pPr>
            <a:r>
              <a:rPr lang="en-US" sz="2799">
                <a:solidFill>
                  <a:srgbClr val="3E67C8"/>
                </a:solidFill>
                <a:latin typeface="Montserrat"/>
                <a:ea typeface="Montserrat"/>
                <a:cs typeface="Montserrat"/>
                <a:sym typeface="Montserrat"/>
              </a:rPr>
              <a:t>Our project deals with stroke patients with impaired hand movement.</a:t>
            </a:r>
          </a:p>
          <a:p>
            <a:pPr marL="604519" lvl="1" indent="-302260" algn="ctr">
              <a:lnSpc>
                <a:spcPts val="3527"/>
              </a:lnSpc>
              <a:buFont typeface="Arial"/>
              <a:buChar char="•"/>
            </a:pPr>
            <a:r>
              <a:rPr lang="en-US" sz="2799">
                <a:solidFill>
                  <a:srgbClr val="3E67C8"/>
                </a:solidFill>
                <a:latin typeface="Montserrat"/>
                <a:ea typeface="Montserrat"/>
                <a:cs typeface="Montserrat"/>
                <a:sym typeface="Montserrat"/>
              </a:rPr>
              <a:t>Current exercises and games are not interesting, which leads to low motivation.</a:t>
            </a:r>
          </a:p>
          <a:p>
            <a:pPr marL="604519" lvl="1" indent="-302260" algn="ctr">
              <a:lnSpc>
                <a:spcPts val="3527"/>
              </a:lnSpc>
              <a:buFont typeface="Arial"/>
              <a:buChar char="•"/>
            </a:pPr>
            <a:r>
              <a:rPr lang="en-US" sz="2799">
                <a:solidFill>
                  <a:srgbClr val="3E67C8"/>
                </a:solidFill>
                <a:latin typeface="Montserrat"/>
                <a:ea typeface="Montserrat"/>
                <a:cs typeface="Montserrat"/>
                <a:sym typeface="Montserrat"/>
              </a:rPr>
              <a:t>We aimed to create a more engaging game to enhance recovery and enjoyment.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t="-38888" b="-38888"/>
            </a:stretch>
          </a:blipFill>
        </p:spPr>
        <p:txBody>
          <a:bodyPr/>
          <a:lstStyle/>
          <a:p>
            <a:endParaRPr lang="en-US"/>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AutoShape 9"/>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sp>
        <p:nvSpPr>
          <p:cNvPr id="10" name="Freeform 10"/>
          <p:cNvSpPr/>
          <p:nvPr/>
        </p:nvSpPr>
        <p:spPr>
          <a:xfrm>
            <a:off x="284810" y="4204007"/>
            <a:ext cx="7101199" cy="3443460"/>
          </a:xfrm>
          <a:custGeom>
            <a:avLst/>
            <a:gdLst/>
            <a:ahLst/>
            <a:cxnLst/>
            <a:rect l="l" t="t" r="r" b="b"/>
            <a:pathLst>
              <a:path w="7101199" h="3443460">
                <a:moveTo>
                  <a:pt x="0" y="0"/>
                </a:moveTo>
                <a:lnTo>
                  <a:pt x="7101199" y="0"/>
                </a:lnTo>
                <a:lnTo>
                  <a:pt x="7101199" y="3443460"/>
                </a:lnTo>
                <a:lnTo>
                  <a:pt x="0" y="3443460"/>
                </a:lnTo>
                <a:lnTo>
                  <a:pt x="0" y="0"/>
                </a:lnTo>
                <a:close/>
              </a:path>
            </a:pathLst>
          </a:custGeom>
          <a:blipFill>
            <a:blip r:embed="rId5"/>
            <a:stretch>
              <a:fillRect l="-5169" r="-3759"/>
            </a:stretch>
          </a:blipFill>
        </p:spPr>
        <p:txBody>
          <a:bodyPr/>
          <a:lstStyle/>
          <a:p>
            <a:endParaRPr lang="en-US"/>
          </a:p>
        </p:txBody>
      </p:sp>
      <p:sp>
        <p:nvSpPr>
          <p:cNvPr id="11" name="TextBox 11"/>
          <p:cNvSpPr txBox="1"/>
          <p:nvPr/>
        </p:nvSpPr>
        <p:spPr>
          <a:xfrm>
            <a:off x="12656325" y="3908732"/>
            <a:ext cx="5110696" cy="4479924"/>
          </a:xfrm>
          <a:prstGeom prst="rect">
            <a:avLst/>
          </a:prstGeom>
        </p:spPr>
        <p:txBody>
          <a:bodyPr lIns="0" tIns="0" rIns="0" bIns="0" rtlCol="0" anchor="t">
            <a:spAutoFit/>
          </a:bodyPr>
          <a:lstStyle/>
          <a:p>
            <a:pPr algn="l">
              <a:lnSpc>
                <a:spcPts val="3225"/>
              </a:lnSpc>
            </a:pPr>
            <a:endParaRPr/>
          </a:p>
          <a:p>
            <a:pPr algn="l">
              <a:lnSpc>
                <a:spcPts val="3750"/>
              </a:lnSpc>
            </a:pPr>
            <a:r>
              <a:rPr lang="en-US" sz="2976">
                <a:solidFill>
                  <a:srgbClr val="3E67C8"/>
                </a:solidFill>
                <a:latin typeface="Montserrat Medium"/>
                <a:ea typeface="Montserrat Medium"/>
                <a:cs typeface="Montserrat Medium"/>
                <a:sym typeface="Montserrat Medium"/>
              </a:rPr>
              <a:t>The current rehabilitative game at Beit Loewenstein uses the Amadeo device to visually track and reflect patients' finger movements to encourage hand rehabilitation exercises.</a:t>
            </a:r>
          </a:p>
          <a:p>
            <a:pPr algn="r" rtl="1">
              <a:lnSpc>
                <a:spcPts val="2699"/>
              </a:lnSpc>
            </a:pPr>
            <a:endParaRPr lang="en-US" sz="2976">
              <a:solidFill>
                <a:srgbClr val="3E67C8"/>
              </a:solidFill>
              <a:latin typeface="Montserrat Medium"/>
              <a:ea typeface="Montserrat Medium"/>
              <a:cs typeface="Montserrat Medium"/>
              <a:sym typeface="Montserrat Medium"/>
            </a:endParaRPr>
          </a:p>
        </p:txBody>
      </p:sp>
      <p:grpSp>
        <p:nvGrpSpPr>
          <p:cNvPr id="12" name="Group 12"/>
          <p:cNvGrpSpPr/>
          <p:nvPr/>
        </p:nvGrpSpPr>
        <p:grpSpPr>
          <a:xfrm>
            <a:off x="11726180" y="3891316"/>
            <a:ext cx="1154549" cy="1252184"/>
            <a:chOff x="0" y="0"/>
            <a:chExt cx="749424" cy="812800"/>
          </a:xfrm>
        </p:grpSpPr>
        <p:sp>
          <p:nvSpPr>
            <p:cNvPr id="13" name="Freeform 13"/>
            <p:cNvSpPr/>
            <p:nvPr/>
          </p:nvSpPr>
          <p:spPr>
            <a:xfrm>
              <a:off x="0" y="0"/>
              <a:ext cx="749424" cy="812800"/>
            </a:xfrm>
            <a:custGeom>
              <a:avLst/>
              <a:gdLst/>
              <a:ahLst/>
              <a:cxnLst/>
              <a:rect l="l" t="t" r="r" b="b"/>
              <a:pathLst>
                <a:path w="749424" h="812800">
                  <a:moveTo>
                    <a:pt x="374712" y="0"/>
                  </a:moveTo>
                  <a:cubicBezTo>
                    <a:pt x="167764" y="0"/>
                    <a:pt x="0" y="181951"/>
                    <a:pt x="0" y="406400"/>
                  </a:cubicBezTo>
                  <a:cubicBezTo>
                    <a:pt x="0" y="630849"/>
                    <a:pt x="167764" y="812800"/>
                    <a:pt x="374712" y="812800"/>
                  </a:cubicBezTo>
                  <a:cubicBezTo>
                    <a:pt x="581660" y="812800"/>
                    <a:pt x="749424" y="630849"/>
                    <a:pt x="749424" y="406400"/>
                  </a:cubicBezTo>
                  <a:cubicBezTo>
                    <a:pt x="749424" y="181951"/>
                    <a:pt x="581660" y="0"/>
                    <a:pt x="374712"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14" name="TextBox 14"/>
            <p:cNvSpPr txBox="1"/>
            <p:nvPr/>
          </p:nvSpPr>
          <p:spPr>
            <a:xfrm>
              <a:off x="70259" y="38100"/>
              <a:ext cx="608907" cy="698500"/>
            </a:xfrm>
            <a:prstGeom prst="rect">
              <a:avLst/>
            </a:prstGeom>
          </p:spPr>
          <p:txBody>
            <a:bodyPr lIns="50800" tIns="50800" rIns="50800" bIns="50800" rtlCol="0" anchor="ctr"/>
            <a:lstStyle/>
            <a:p>
              <a:pPr algn="ctr">
                <a:lnSpc>
                  <a:spcPts val="2199"/>
                </a:lnSpc>
              </a:pPr>
              <a:endParaRPr/>
            </a:p>
          </p:txBody>
        </p:sp>
      </p:grpSp>
      <p:pic>
        <p:nvPicPr>
          <p:cNvPr id="15" name="Picture 1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rcRect l="34146" r="34777"/>
          <a:stretch>
            <a:fillRect/>
          </a:stretch>
        </p:blipFill>
        <p:spPr>
          <a:xfrm>
            <a:off x="7857758" y="4138703"/>
            <a:ext cx="3396673" cy="6148297"/>
          </a:xfrm>
          <a:prstGeom prst="rect">
            <a:avLst/>
          </a:prstGeom>
        </p:spPr>
      </p:pic>
      <p:sp>
        <p:nvSpPr>
          <p:cNvPr id="16" name="TextBox 16"/>
          <p:cNvSpPr txBox="1"/>
          <p:nvPr/>
        </p:nvSpPr>
        <p:spPr>
          <a:xfrm>
            <a:off x="4266686" y="2583069"/>
            <a:ext cx="9355642" cy="1030388"/>
          </a:xfrm>
          <a:prstGeom prst="rect">
            <a:avLst/>
          </a:prstGeom>
        </p:spPr>
        <p:txBody>
          <a:bodyPr lIns="0" tIns="0" rIns="0" bIns="0" rtlCol="0" anchor="t">
            <a:spAutoFit/>
          </a:bodyPr>
          <a:lstStyle/>
          <a:p>
            <a:pPr algn="ctr">
              <a:lnSpc>
                <a:spcPts val="7574"/>
              </a:lnSpc>
            </a:pPr>
            <a:r>
              <a:rPr lang="en-US" sz="8510">
                <a:solidFill>
                  <a:srgbClr val="3E67C8"/>
                </a:solidFill>
                <a:latin typeface="Montserrat Ultra-Bold"/>
                <a:ea typeface="Montserrat Ultra-Bold"/>
                <a:cs typeface="Montserrat Ultra-Bold"/>
                <a:sym typeface="Montserrat Ultra-Bold"/>
              </a:rPr>
              <a:t>Current State</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1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grpSp>
        <p:nvGrpSpPr>
          <p:cNvPr id="3" name="Group 3"/>
          <p:cNvGrpSpPr/>
          <p:nvPr/>
        </p:nvGrpSpPr>
        <p:grpSpPr>
          <a:xfrm>
            <a:off x="9273258" y="2806034"/>
            <a:ext cx="1308590" cy="130859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6" name="AutoShape 6"/>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grpSp>
        <p:nvGrpSpPr>
          <p:cNvPr id="7" name="Group 7"/>
          <p:cNvGrpSpPr/>
          <p:nvPr/>
        </p:nvGrpSpPr>
        <p:grpSpPr>
          <a:xfrm>
            <a:off x="9273258" y="6123702"/>
            <a:ext cx="1308590" cy="130859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10" name="Freeform 10"/>
          <p:cNvSpPr/>
          <p:nvPr/>
        </p:nvSpPr>
        <p:spPr>
          <a:xfrm>
            <a:off x="424920" y="2327638"/>
            <a:ext cx="8307407" cy="4048630"/>
          </a:xfrm>
          <a:custGeom>
            <a:avLst/>
            <a:gdLst/>
            <a:ahLst/>
            <a:cxnLst/>
            <a:rect l="l" t="t" r="r" b="b"/>
            <a:pathLst>
              <a:path w="8307407" h="4048630">
                <a:moveTo>
                  <a:pt x="0" y="0"/>
                </a:moveTo>
                <a:lnTo>
                  <a:pt x="8307407" y="0"/>
                </a:lnTo>
                <a:lnTo>
                  <a:pt x="8307407" y="4048630"/>
                </a:lnTo>
                <a:lnTo>
                  <a:pt x="0" y="4048630"/>
                </a:lnTo>
                <a:lnTo>
                  <a:pt x="0" y="0"/>
                </a:lnTo>
                <a:close/>
              </a:path>
            </a:pathLst>
          </a:custGeom>
          <a:blipFill>
            <a:blip r:embed="rId3"/>
            <a:stretch>
              <a:fillRect l="-5658" t="-23473" r="-9814" b="-9803"/>
            </a:stretch>
          </a:blipFill>
        </p:spPr>
        <p:txBody>
          <a:bodyPr/>
          <a:lstStyle/>
          <a:p>
            <a:endParaRPr lang="en-US"/>
          </a:p>
        </p:txBody>
      </p:sp>
      <p:sp>
        <p:nvSpPr>
          <p:cNvPr id="11" name="TextBox 11"/>
          <p:cNvSpPr txBox="1"/>
          <p:nvPr/>
        </p:nvSpPr>
        <p:spPr>
          <a:xfrm>
            <a:off x="463020" y="6911347"/>
            <a:ext cx="8115300" cy="1982888"/>
          </a:xfrm>
          <a:prstGeom prst="rect">
            <a:avLst/>
          </a:prstGeom>
        </p:spPr>
        <p:txBody>
          <a:bodyPr lIns="0" tIns="0" rIns="0" bIns="0" rtlCol="0" anchor="t">
            <a:spAutoFit/>
          </a:bodyPr>
          <a:lstStyle/>
          <a:p>
            <a:pPr algn="ctr">
              <a:lnSpc>
                <a:spcPts val="7574"/>
              </a:lnSpc>
            </a:pPr>
            <a:r>
              <a:rPr lang="en-US" sz="8510">
                <a:solidFill>
                  <a:srgbClr val="3E67C8"/>
                </a:solidFill>
                <a:latin typeface="Montserrat Semi-Bold"/>
                <a:ea typeface="Montserrat Semi-Bold"/>
                <a:cs typeface="Montserrat Semi-Bold"/>
                <a:sym typeface="Montserrat Semi-Bold"/>
              </a:rPr>
              <a:t>Project Objectives</a:t>
            </a:r>
          </a:p>
        </p:txBody>
      </p:sp>
      <p:sp>
        <p:nvSpPr>
          <p:cNvPr id="12" name="TextBox 12"/>
          <p:cNvSpPr txBox="1"/>
          <p:nvPr/>
        </p:nvSpPr>
        <p:spPr>
          <a:xfrm>
            <a:off x="10581848" y="2970552"/>
            <a:ext cx="7080913" cy="1415415"/>
          </a:xfrm>
          <a:prstGeom prst="rect">
            <a:avLst/>
          </a:prstGeom>
        </p:spPr>
        <p:txBody>
          <a:bodyPr lIns="0" tIns="0" rIns="0" bIns="0" rtlCol="0" anchor="t">
            <a:spAutoFit/>
          </a:bodyPr>
          <a:lstStyle/>
          <a:p>
            <a:pPr marL="0" lvl="0" indent="0" algn="l">
              <a:lnSpc>
                <a:spcPts val="3779"/>
              </a:lnSpc>
              <a:spcBef>
                <a:spcPct val="0"/>
              </a:spcBef>
            </a:pPr>
            <a:r>
              <a:rPr lang="en-US" sz="3000">
                <a:solidFill>
                  <a:srgbClr val="3E67C8"/>
                </a:solidFill>
                <a:latin typeface="Montserrat"/>
                <a:ea typeface="Montserrat"/>
                <a:cs typeface="Montserrat"/>
                <a:sym typeface="Montserrat"/>
              </a:rPr>
              <a:t>We wanted to create a game to increase the level of motivation among patients.</a:t>
            </a:r>
          </a:p>
        </p:txBody>
      </p:sp>
      <p:sp>
        <p:nvSpPr>
          <p:cNvPr id="13" name="TextBox 13"/>
          <p:cNvSpPr txBox="1"/>
          <p:nvPr/>
        </p:nvSpPr>
        <p:spPr>
          <a:xfrm>
            <a:off x="10412908" y="6147668"/>
            <a:ext cx="7126028" cy="1891665"/>
          </a:xfrm>
          <a:prstGeom prst="rect">
            <a:avLst/>
          </a:prstGeom>
        </p:spPr>
        <p:txBody>
          <a:bodyPr lIns="0" tIns="0" rIns="0" bIns="0" rtlCol="0" anchor="t">
            <a:spAutoFit/>
          </a:bodyPr>
          <a:lstStyle/>
          <a:p>
            <a:pPr algn="l">
              <a:lnSpc>
                <a:spcPts val="3779"/>
              </a:lnSpc>
            </a:pPr>
            <a:endParaRPr/>
          </a:p>
          <a:p>
            <a:pPr algn="l">
              <a:lnSpc>
                <a:spcPts val="3779"/>
              </a:lnSpc>
            </a:pPr>
            <a:r>
              <a:rPr lang="en-US" sz="3000">
                <a:solidFill>
                  <a:srgbClr val="3E67C8"/>
                </a:solidFill>
                <a:latin typeface="Montserrat"/>
                <a:ea typeface="Montserrat"/>
                <a:cs typeface="Montserrat"/>
                <a:sym typeface="Montserrat"/>
              </a:rPr>
              <a:t>Created a custom game for stroke patients that adjusts the difficulty based on finger strength detection.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Freeform 9"/>
          <p:cNvSpPr/>
          <p:nvPr/>
        </p:nvSpPr>
        <p:spPr>
          <a:xfrm flipH="1" flipV="1">
            <a:off x="-5694377" y="-171450"/>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en-US"/>
          </a:p>
        </p:txBody>
      </p:sp>
      <p:sp>
        <p:nvSpPr>
          <p:cNvPr id="10" name="AutoShape 10"/>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sp>
        <p:nvSpPr>
          <p:cNvPr id="11" name="TextBox 11"/>
          <p:cNvSpPr txBox="1"/>
          <p:nvPr/>
        </p:nvSpPr>
        <p:spPr>
          <a:xfrm>
            <a:off x="650882" y="2412208"/>
            <a:ext cx="8493118" cy="1037156"/>
          </a:xfrm>
          <a:prstGeom prst="rect">
            <a:avLst/>
          </a:prstGeom>
        </p:spPr>
        <p:txBody>
          <a:bodyPr lIns="0" tIns="0" rIns="0" bIns="0" rtlCol="0" anchor="t">
            <a:spAutoFit/>
          </a:bodyPr>
          <a:lstStyle/>
          <a:p>
            <a:pPr algn="l">
              <a:lnSpc>
                <a:spcPts val="7574"/>
              </a:lnSpc>
            </a:pPr>
            <a:r>
              <a:rPr lang="en-US" sz="8510">
                <a:solidFill>
                  <a:srgbClr val="3E67C8"/>
                </a:solidFill>
                <a:latin typeface="Montserrat Ultra-Bold"/>
                <a:ea typeface="Montserrat Ultra-Bold"/>
                <a:cs typeface="Montserrat Ultra-Bold"/>
                <a:sym typeface="Montserrat Ultra-Bold"/>
              </a:rPr>
              <a:t>Gameplay </a:t>
            </a:r>
          </a:p>
        </p:txBody>
      </p:sp>
      <p:grpSp>
        <p:nvGrpSpPr>
          <p:cNvPr id="12" name="Group 12"/>
          <p:cNvGrpSpPr/>
          <p:nvPr/>
        </p:nvGrpSpPr>
        <p:grpSpPr>
          <a:xfrm>
            <a:off x="7267089" y="1793849"/>
            <a:ext cx="1318118" cy="1318118"/>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5" name="Group 15"/>
          <p:cNvGrpSpPr/>
          <p:nvPr/>
        </p:nvGrpSpPr>
        <p:grpSpPr>
          <a:xfrm>
            <a:off x="16775480" y="7201727"/>
            <a:ext cx="1318118" cy="1318118"/>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18" name="Freeform 18"/>
          <p:cNvSpPr/>
          <p:nvPr/>
        </p:nvSpPr>
        <p:spPr>
          <a:xfrm>
            <a:off x="7038224" y="2233914"/>
            <a:ext cx="5825615" cy="3302175"/>
          </a:xfrm>
          <a:custGeom>
            <a:avLst/>
            <a:gdLst/>
            <a:ahLst/>
            <a:cxnLst/>
            <a:rect l="l" t="t" r="r" b="b"/>
            <a:pathLst>
              <a:path w="5825615" h="3302175">
                <a:moveTo>
                  <a:pt x="0" y="0"/>
                </a:moveTo>
                <a:lnTo>
                  <a:pt x="5825614" y="0"/>
                </a:lnTo>
                <a:lnTo>
                  <a:pt x="5825614" y="3302174"/>
                </a:lnTo>
                <a:lnTo>
                  <a:pt x="0" y="3302174"/>
                </a:lnTo>
                <a:lnTo>
                  <a:pt x="0" y="0"/>
                </a:lnTo>
                <a:close/>
              </a:path>
            </a:pathLst>
          </a:custGeom>
          <a:blipFill>
            <a:blip r:embed="rId4"/>
            <a:stretch>
              <a:fillRect/>
            </a:stretch>
          </a:blipFill>
        </p:spPr>
        <p:txBody>
          <a:bodyPr/>
          <a:lstStyle/>
          <a:p>
            <a:endParaRPr lang="en-US"/>
          </a:p>
        </p:txBody>
      </p:sp>
      <p:sp>
        <p:nvSpPr>
          <p:cNvPr id="19" name="Freeform 19"/>
          <p:cNvSpPr/>
          <p:nvPr/>
        </p:nvSpPr>
        <p:spPr>
          <a:xfrm>
            <a:off x="7038224" y="5643802"/>
            <a:ext cx="5634899" cy="3182520"/>
          </a:xfrm>
          <a:custGeom>
            <a:avLst/>
            <a:gdLst/>
            <a:ahLst/>
            <a:cxnLst/>
            <a:rect l="l" t="t" r="r" b="b"/>
            <a:pathLst>
              <a:path w="5634899" h="3182520">
                <a:moveTo>
                  <a:pt x="0" y="0"/>
                </a:moveTo>
                <a:lnTo>
                  <a:pt x="5634899" y="0"/>
                </a:lnTo>
                <a:lnTo>
                  <a:pt x="5634899" y="3182520"/>
                </a:lnTo>
                <a:lnTo>
                  <a:pt x="0" y="3182520"/>
                </a:lnTo>
                <a:lnTo>
                  <a:pt x="0" y="0"/>
                </a:lnTo>
                <a:close/>
              </a:path>
            </a:pathLst>
          </a:custGeom>
          <a:blipFill>
            <a:blip r:embed="rId5"/>
            <a:stretch>
              <a:fillRect/>
            </a:stretch>
          </a:blipFill>
        </p:spPr>
        <p:txBody>
          <a:bodyPr/>
          <a:lstStyle/>
          <a:p>
            <a:endParaRPr lang="en-US"/>
          </a:p>
        </p:txBody>
      </p:sp>
      <p:sp>
        <p:nvSpPr>
          <p:cNvPr id="20" name="Freeform 20"/>
          <p:cNvSpPr/>
          <p:nvPr/>
        </p:nvSpPr>
        <p:spPr>
          <a:xfrm>
            <a:off x="12634973" y="5643802"/>
            <a:ext cx="5653027" cy="3182520"/>
          </a:xfrm>
          <a:custGeom>
            <a:avLst/>
            <a:gdLst/>
            <a:ahLst/>
            <a:cxnLst/>
            <a:rect l="l" t="t" r="r" b="b"/>
            <a:pathLst>
              <a:path w="5653027" h="3182520">
                <a:moveTo>
                  <a:pt x="0" y="0"/>
                </a:moveTo>
                <a:lnTo>
                  <a:pt x="5653027" y="0"/>
                </a:lnTo>
                <a:lnTo>
                  <a:pt x="5653027" y="3182520"/>
                </a:lnTo>
                <a:lnTo>
                  <a:pt x="0" y="3182520"/>
                </a:lnTo>
                <a:lnTo>
                  <a:pt x="0" y="0"/>
                </a:lnTo>
                <a:close/>
              </a:path>
            </a:pathLst>
          </a:custGeom>
          <a:blipFill>
            <a:blip r:embed="rId6"/>
            <a:stretch>
              <a:fillRect l="-2843"/>
            </a:stretch>
          </a:blipFill>
        </p:spPr>
        <p:txBody>
          <a:bodyPr/>
          <a:lstStyle/>
          <a:p>
            <a:endParaRPr lang="en-US"/>
          </a:p>
        </p:txBody>
      </p:sp>
      <p:sp>
        <p:nvSpPr>
          <p:cNvPr id="21" name="TextBox 21"/>
          <p:cNvSpPr txBox="1"/>
          <p:nvPr/>
        </p:nvSpPr>
        <p:spPr>
          <a:xfrm>
            <a:off x="579396" y="3706539"/>
            <a:ext cx="7905060" cy="1037156"/>
          </a:xfrm>
          <a:prstGeom prst="rect">
            <a:avLst/>
          </a:prstGeom>
        </p:spPr>
        <p:txBody>
          <a:bodyPr lIns="0" tIns="0" rIns="0" bIns="0" rtlCol="0" anchor="t">
            <a:spAutoFit/>
          </a:bodyPr>
          <a:lstStyle/>
          <a:p>
            <a:pPr algn="l">
              <a:lnSpc>
                <a:spcPts val="7574"/>
              </a:lnSpc>
            </a:pPr>
            <a:r>
              <a:rPr lang="en-US" sz="8510">
                <a:solidFill>
                  <a:srgbClr val="3E67C8"/>
                </a:solidFill>
                <a:latin typeface="Montserrat Semi-Bold"/>
                <a:ea typeface="Montserrat Semi-Bold"/>
                <a:cs typeface="Montserrat Semi-Bold"/>
                <a:sym typeface="Montserrat Semi-Bold"/>
              </a:rPr>
              <a:t>Mechanics</a:t>
            </a:r>
          </a:p>
        </p:txBody>
      </p:sp>
      <p:sp>
        <p:nvSpPr>
          <p:cNvPr id="22" name="TextBox 22"/>
          <p:cNvSpPr txBox="1"/>
          <p:nvPr/>
        </p:nvSpPr>
        <p:spPr>
          <a:xfrm>
            <a:off x="579396" y="5264273"/>
            <a:ext cx="6174542" cy="3855857"/>
          </a:xfrm>
          <a:prstGeom prst="rect">
            <a:avLst/>
          </a:prstGeom>
        </p:spPr>
        <p:txBody>
          <a:bodyPr lIns="0" tIns="0" rIns="0" bIns="0" rtlCol="0" anchor="t">
            <a:spAutoFit/>
          </a:bodyPr>
          <a:lstStyle/>
          <a:p>
            <a:pPr algn="ctr">
              <a:lnSpc>
                <a:spcPts val="3442"/>
              </a:lnSpc>
            </a:pPr>
            <a:r>
              <a:rPr lang="en-US" sz="2731">
                <a:solidFill>
                  <a:srgbClr val="3E67C8"/>
                </a:solidFill>
                <a:latin typeface="Montserrat"/>
                <a:ea typeface="Montserrat"/>
                <a:cs typeface="Montserrat"/>
                <a:sym typeface="Montserrat"/>
              </a:rPr>
              <a:t>First, we adapt the game to the patient's abilities. The patient controls a diver, aiming to reach the end of a cave-filled course. Lowering their finger makes the diver dive. The diver must manage their oxygen levels and navigate obstacles to reach the treasure at the end of the course.</a:t>
            </a:r>
          </a:p>
        </p:txBody>
      </p:sp>
      <p:sp>
        <p:nvSpPr>
          <p:cNvPr id="23" name="Freeform 23"/>
          <p:cNvSpPr/>
          <p:nvPr/>
        </p:nvSpPr>
        <p:spPr>
          <a:xfrm>
            <a:off x="12824626" y="2233914"/>
            <a:ext cx="5523904" cy="3302175"/>
          </a:xfrm>
          <a:custGeom>
            <a:avLst/>
            <a:gdLst/>
            <a:ahLst/>
            <a:cxnLst/>
            <a:rect l="l" t="t" r="r" b="b"/>
            <a:pathLst>
              <a:path w="5523904" h="3302175">
                <a:moveTo>
                  <a:pt x="0" y="0"/>
                </a:moveTo>
                <a:lnTo>
                  <a:pt x="5523904" y="0"/>
                </a:lnTo>
                <a:lnTo>
                  <a:pt x="5523904" y="3302174"/>
                </a:lnTo>
                <a:lnTo>
                  <a:pt x="0" y="3302174"/>
                </a:lnTo>
                <a:lnTo>
                  <a:pt x="0" y="0"/>
                </a:lnTo>
                <a:close/>
              </a:path>
            </a:pathLst>
          </a:custGeom>
          <a:blipFill>
            <a:blip r:embed="rId7"/>
            <a:stretch>
              <a:fillRect l="-6423"/>
            </a:stretch>
          </a:blipFill>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9D5FF"/>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0" y="71437"/>
            <a:ext cx="18288000" cy="10144125"/>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sp>
        <p:nvSpPr>
          <p:cNvPr id="3" name="AutoShape 3"/>
          <p:cNvSpPr/>
          <p:nvPr/>
        </p:nvSpPr>
        <p:spPr>
          <a:xfrm>
            <a:off x="-550598" y="12223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grpSp>
        <p:nvGrpSpPr>
          <p:cNvPr id="4" name="Group 4"/>
          <p:cNvGrpSpPr/>
          <p:nvPr/>
        </p:nvGrpSpPr>
        <p:grpSpPr>
          <a:xfrm>
            <a:off x="6652" y="3163667"/>
            <a:ext cx="1308590" cy="1308590"/>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7" name="Group 7"/>
          <p:cNvGrpSpPr/>
          <p:nvPr/>
        </p:nvGrpSpPr>
        <p:grpSpPr>
          <a:xfrm>
            <a:off x="5696770" y="3163667"/>
            <a:ext cx="1308590" cy="130859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0" name="Group 10"/>
          <p:cNvGrpSpPr/>
          <p:nvPr/>
        </p:nvGrpSpPr>
        <p:grpSpPr>
          <a:xfrm>
            <a:off x="12375946" y="3163667"/>
            <a:ext cx="1308590" cy="130859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13" name="Freeform 13"/>
          <p:cNvSpPr/>
          <p:nvPr/>
        </p:nvSpPr>
        <p:spPr>
          <a:xfrm>
            <a:off x="-245706" y="7054551"/>
            <a:ext cx="4816227" cy="2609022"/>
          </a:xfrm>
          <a:custGeom>
            <a:avLst/>
            <a:gdLst/>
            <a:ahLst/>
            <a:cxnLst/>
            <a:rect l="l" t="t" r="r" b="b"/>
            <a:pathLst>
              <a:path w="4816227" h="2609022">
                <a:moveTo>
                  <a:pt x="0" y="0"/>
                </a:moveTo>
                <a:lnTo>
                  <a:pt x="4816226" y="0"/>
                </a:lnTo>
                <a:lnTo>
                  <a:pt x="4816226" y="2609022"/>
                </a:lnTo>
                <a:lnTo>
                  <a:pt x="0" y="2609022"/>
                </a:lnTo>
                <a:lnTo>
                  <a:pt x="0" y="0"/>
                </a:lnTo>
                <a:close/>
              </a:path>
            </a:pathLst>
          </a:custGeom>
          <a:blipFill>
            <a:blip r:embed="rId3"/>
            <a:stretch>
              <a:fillRect l="-1504" t="-2757" r="-188" b="-2221"/>
            </a:stretch>
          </a:blipFill>
        </p:spPr>
        <p:txBody>
          <a:bodyPr/>
          <a:lstStyle/>
          <a:p>
            <a:endParaRPr lang="en-US"/>
          </a:p>
        </p:txBody>
      </p:sp>
      <p:sp>
        <p:nvSpPr>
          <p:cNvPr id="14" name="Freeform 14"/>
          <p:cNvSpPr/>
          <p:nvPr/>
        </p:nvSpPr>
        <p:spPr>
          <a:xfrm>
            <a:off x="13690390" y="7054551"/>
            <a:ext cx="4607135" cy="2609022"/>
          </a:xfrm>
          <a:custGeom>
            <a:avLst/>
            <a:gdLst/>
            <a:ahLst/>
            <a:cxnLst/>
            <a:rect l="l" t="t" r="r" b="b"/>
            <a:pathLst>
              <a:path w="4607135" h="2609022">
                <a:moveTo>
                  <a:pt x="0" y="0"/>
                </a:moveTo>
                <a:lnTo>
                  <a:pt x="4607135" y="0"/>
                </a:lnTo>
                <a:lnTo>
                  <a:pt x="4607135" y="2609022"/>
                </a:lnTo>
                <a:lnTo>
                  <a:pt x="0" y="2609022"/>
                </a:lnTo>
                <a:lnTo>
                  <a:pt x="0" y="0"/>
                </a:lnTo>
                <a:close/>
              </a:path>
            </a:pathLst>
          </a:custGeom>
          <a:blipFill>
            <a:blip r:embed="rId4"/>
            <a:stretch>
              <a:fillRect/>
            </a:stretch>
          </a:blipFill>
        </p:spPr>
        <p:txBody>
          <a:bodyPr/>
          <a:lstStyle/>
          <a:p>
            <a:endParaRPr lang="en-US"/>
          </a:p>
        </p:txBody>
      </p:sp>
      <p:sp>
        <p:nvSpPr>
          <p:cNvPr id="15" name="Freeform 15"/>
          <p:cNvSpPr/>
          <p:nvPr/>
        </p:nvSpPr>
        <p:spPr>
          <a:xfrm>
            <a:off x="4465745" y="7054551"/>
            <a:ext cx="4683297" cy="2609022"/>
          </a:xfrm>
          <a:custGeom>
            <a:avLst/>
            <a:gdLst/>
            <a:ahLst/>
            <a:cxnLst/>
            <a:rect l="l" t="t" r="r" b="b"/>
            <a:pathLst>
              <a:path w="4683297" h="2609022">
                <a:moveTo>
                  <a:pt x="0" y="0"/>
                </a:moveTo>
                <a:lnTo>
                  <a:pt x="4683297" y="0"/>
                </a:lnTo>
                <a:lnTo>
                  <a:pt x="4683297" y="2609022"/>
                </a:lnTo>
                <a:lnTo>
                  <a:pt x="0" y="2609022"/>
                </a:lnTo>
                <a:lnTo>
                  <a:pt x="0" y="0"/>
                </a:lnTo>
                <a:close/>
              </a:path>
            </a:pathLst>
          </a:custGeom>
          <a:blipFill>
            <a:blip r:embed="rId5"/>
            <a:stretch>
              <a:fillRect/>
            </a:stretch>
          </a:blipFill>
        </p:spPr>
        <p:txBody>
          <a:bodyPr/>
          <a:lstStyle/>
          <a:p>
            <a:endParaRPr lang="en-US"/>
          </a:p>
        </p:txBody>
      </p:sp>
      <p:sp>
        <p:nvSpPr>
          <p:cNvPr id="16" name="TextBox 16"/>
          <p:cNvSpPr txBox="1"/>
          <p:nvPr/>
        </p:nvSpPr>
        <p:spPr>
          <a:xfrm>
            <a:off x="1967095" y="1723278"/>
            <a:ext cx="14353810" cy="1622500"/>
          </a:xfrm>
          <a:prstGeom prst="rect">
            <a:avLst/>
          </a:prstGeom>
        </p:spPr>
        <p:txBody>
          <a:bodyPr lIns="0" tIns="0" rIns="0" bIns="0" rtlCol="0" anchor="t">
            <a:spAutoFit/>
          </a:bodyPr>
          <a:lstStyle/>
          <a:p>
            <a:pPr algn="ctr">
              <a:lnSpc>
                <a:spcPts val="4188"/>
              </a:lnSpc>
            </a:pPr>
            <a:r>
              <a:rPr lang="en-US" sz="4706">
                <a:solidFill>
                  <a:srgbClr val="3E67C8"/>
                </a:solidFill>
                <a:latin typeface="Montserrat Ultra-Bold"/>
                <a:ea typeface="Montserrat Ultra-Bold"/>
                <a:cs typeface="Montserrat Ultra-Bold"/>
                <a:sym typeface="Montserrat Ultra-Bold"/>
              </a:rPr>
              <a:t>Key Dramatic and Significant Components of Our Game</a:t>
            </a:r>
          </a:p>
          <a:p>
            <a:pPr algn="ctr">
              <a:lnSpc>
                <a:spcPts val="4188"/>
              </a:lnSpc>
            </a:pPr>
            <a:endParaRPr lang="en-US" sz="4706">
              <a:solidFill>
                <a:srgbClr val="3E67C8"/>
              </a:solidFill>
              <a:latin typeface="Montserrat Ultra-Bold"/>
              <a:ea typeface="Montserrat Ultra-Bold"/>
              <a:cs typeface="Montserrat Ultra-Bold"/>
              <a:sym typeface="Montserrat Ultra-Bold"/>
            </a:endParaRPr>
          </a:p>
        </p:txBody>
      </p:sp>
      <p:sp>
        <p:nvSpPr>
          <p:cNvPr id="17" name="TextBox 17"/>
          <p:cNvSpPr txBox="1"/>
          <p:nvPr/>
        </p:nvSpPr>
        <p:spPr>
          <a:xfrm>
            <a:off x="0" y="4616032"/>
            <a:ext cx="5801545" cy="2163266"/>
          </a:xfrm>
          <a:prstGeom prst="rect">
            <a:avLst/>
          </a:prstGeom>
        </p:spPr>
        <p:txBody>
          <a:bodyPr lIns="0" tIns="0" rIns="0" bIns="0" rtlCol="0" anchor="t">
            <a:spAutoFit/>
          </a:bodyPr>
          <a:lstStyle/>
          <a:p>
            <a:pPr algn="ctr">
              <a:lnSpc>
                <a:spcPts val="2897"/>
              </a:lnSpc>
            </a:pPr>
            <a:endParaRPr/>
          </a:p>
          <a:p>
            <a:pPr algn="ctr">
              <a:lnSpc>
                <a:spcPts val="2897"/>
              </a:lnSpc>
            </a:pPr>
            <a:r>
              <a:rPr lang="en-US" sz="2299">
                <a:solidFill>
                  <a:srgbClr val="3E67C8"/>
                </a:solidFill>
                <a:latin typeface="Montserrat Medium"/>
                <a:ea typeface="Montserrat Medium"/>
                <a:cs typeface="Montserrat Medium"/>
                <a:sym typeface="Montserrat Medium"/>
              </a:rPr>
              <a:t>The game customizes difficulty with cave size, diver speed, and oxygen depletion to match each patient’s abilities.</a:t>
            </a:r>
          </a:p>
          <a:p>
            <a:pPr algn="ctr">
              <a:lnSpc>
                <a:spcPts val="2897"/>
              </a:lnSpc>
            </a:pPr>
            <a:endParaRPr lang="en-US" sz="2299">
              <a:solidFill>
                <a:srgbClr val="3E67C8"/>
              </a:solidFill>
              <a:latin typeface="Montserrat Medium"/>
              <a:ea typeface="Montserrat Medium"/>
              <a:cs typeface="Montserrat Medium"/>
              <a:sym typeface="Montserrat Medium"/>
            </a:endParaRPr>
          </a:p>
        </p:txBody>
      </p:sp>
      <p:sp>
        <p:nvSpPr>
          <p:cNvPr id="18" name="TextBox 18"/>
          <p:cNvSpPr txBox="1"/>
          <p:nvPr/>
        </p:nvSpPr>
        <p:spPr>
          <a:xfrm>
            <a:off x="5968834" y="4529407"/>
            <a:ext cx="5806205" cy="2525144"/>
          </a:xfrm>
          <a:prstGeom prst="rect">
            <a:avLst/>
          </a:prstGeom>
        </p:spPr>
        <p:txBody>
          <a:bodyPr lIns="0" tIns="0" rIns="0" bIns="0" rtlCol="0" anchor="t">
            <a:spAutoFit/>
          </a:bodyPr>
          <a:lstStyle/>
          <a:p>
            <a:pPr algn="ctr">
              <a:lnSpc>
                <a:spcPts val="2897"/>
              </a:lnSpc>
            </a:pPr>
            <a:endParaRPr/>
          </a:p>
          <a:p>
            <a:pPr algn="ctr">
              <a:lnSpc>
                <a:spcPts val="2897"/>
              </a:lnSpc>
            </a:pPr>
            <a:r>
              <a:rPr lang="en-US" sz="2299">
                <a:solidFill>
                  <a:srgbClr val="3E67C8"/>
                </a:solidFill>
                <a:latin typeface="Montserrat Medium"/>
                <a:ea typeface="Montserrat Medium"/>
                <a:cs typeface="Montserrat Medium"/>
                <a:sym typeface="Montserrat Medium"/>
              </a:rPr>
              <a:t>The project enhances finger movement and motivation with an immersive ocean-themed game featuring dynamic visuals and progress tracking.</a:t>
            </a:r>
          </a:p>
          <a:p>
            <a:pPr algn="ctr">
              <a:lnSpc>
                <a:spcPts val="2897"/>
              </a:lnSpc>
            </a:pPr>
            <a:endParaRPr lang="en-US" sz="2299">
              <a:solidFill>
                <a:srgbClr val="3E67C8"/>
              </a:solidFill>
              <a:latin typeface="Montserrat Medium"/>
              <a:ea typeface="Montserrat Medium"/>
              <a:cs typeface="Montserrat Medium"/>
              <a:sym typeface="Montserrat Medium"/>
            </a:endParaRPr>
          </a:p>
        </p:txBody>
      </p:sp>
      <p:sp>
        <p:nvSpPr>
          <p:cNvPr id="19" name="TextBox 19"/>
          <p:cNvSpPr txBox="1"/>
          <p:nvPr/>
        </p:nvSpPr>
        <p:spPr>
          <a:xfrm>
            <a:off x="12018528" y="4587457"/>
            <a:ext cx="6163219" cy="2163266"/>
          </a:xfrm>
          <a:prstGeom prst="rect">
            <a:avLst/>
          </a:prstGeom>
        </p:spPr>
        <p:txBody>
          <a:bodyPr lIns="0" tIns="0" rIns="0" bIns="0" rtlCol="0" anchor="t">
            <a:spAutoFit/>
          </a:bodyPr>
          <a:lstStyle/>
          <a:p>
            <a:pPr marL="0" lvl="0" indent="0" algn="ctr">
              <a:lnSpc>
                <a:spcPts val="2897"/>
              </a:lnSpc>
              <a:spcBef>
                <a:spcPct val="0"/>
              </a:spcBef>
            </a:pPr>
            <a:endParaRPr/>
          </a:p>
          <a:p>
            <a:pPr marL="0" lvl="0" indent="0" algn="ctr">
              <a:lnSpc>
                <a:spcPts val="2897"/>
              </a:lnSpc>
              <a:spcBef>
                <a:spcPct val="0"/>
              </a:spcBef>
            </a:pPr>
            <a:r>
              <a:rPr lang="en-US" sz="2299" u="none" strike="noStrike">
                <a:solidFill>
                  <a:srgbClr val="3E67C8"/>
                </a:solidFill>
                <a:latin typeface="Montserrat Medium"/>
                <a:ea typeface="Montserrat Medium"/>
                <a:cs typeface="Montserrat Medium"/>
                <a:sym typeface="Montserrat Medium"/>
              </a:rPr>
              <a:t>Audio and visual cues guide gameplay, with red flashes for collisions and sounds for successes. End-of-game screens and music reinforce outcomes.</a:t>
            </a:r>
          </a:p>
          <a:p>
            <a:pPr marL="0" lvl="0" indent="0" algn="ctr">
              <a:lnSpc>
                <a:spcPts val="2897"/>
              </a:lnSpc>
              <a:spcBef>
                <a:spcPct val="0"/>
              </a:spcBef>
            </a:pPr>
            <a:endParaRPr lang="en-US" sz="2299" u="none" strike="noStrike">
              <a:solidFill>
                <a:srgbClr val="3E67C8"/>
              </a:solidFill>
              <a:latin typeface="Montserrat Medium"/>
              <a:ea typeface="Montserrat Medium"/>
              <a:cs typeface="Montserrat Medium"/>
              <a:sym typeface="Montserrat Medium"/>
            </a:endParaRPr>
          </a:p>
        </p:txBody>
      </p:sp>
      <p:sp>
        <p:nvSpPr>
          <p:cNvPr id="20" name="TextBox 20"/>
          <p:cNvSpPr txBox="1"/>
          <p:nvPr/>
        </p:nvSpPr>
        <p:spPr>
          <a:xfrm>
            <a:off x="6429132" y="3836316"/>
            <a:ext cx="5232559" cy="517779"/>
          </a:xfrm>
          <a:prstGeom prst="rect">
            <a:avLst/>
          </a:prstGeom>
        </p:spPr>
        <p:txBody>
          <a:bodyPr lIns="0" tIns="0" rIns="0" bIns="0" rtlCol="0" anchor="t">
            <a:spAutoFit/>
          </a:bodyPr>
          <a:lstStyle/>
          <a:p>
            <a:pPr marL="0" lvl="0" indent="0" algn="l">
              <a:lnSpc>
                <a:spcPts val="4158"/>
              </a:lnSpc>
              <a:spcBef>
                <a:spcPct val="0"/>
              </a:spcBef>
            </a:pPr>
            <a:r>
              <a:rPr lang="en-US" sz="3300" u="none" strike="noStrike">
                <a:solidFill>
                  <a:srgbClr val="3E67C8"/>
                </a:solidFill>
                <a:latin typeface="Montserrat Bold"/>
                <a:ea typeface="Montserrat Bold"/>
                <a:cs typeface="Montserrat Bold"/>
                <a:sym typeface="Montserrat Bold"/>
              </a:rPr>
              <a:t>Focus and Engagement</a:t>
            </a:r>
          </a:p>
        </p:txBody>
      </p:sp>
      <p:sp>
        <p:nvSpPr>
          <p:cNvPr id="21" name="TextBox 21"/>
          <p:cNvSpPr txBox="1"/>
          <p:nvPr/>
        </p:nvSpPr>
        <p:spPr>
          <a:xfrm>
            <a:off x="619484" y="3807741"/>
            <a:ext cx="3834734" cy="517779"/>
          </a:xfrm>
          <a:prstGeom prst="rect">
            <a:avLst/>
          </a:prstGeom>
        </p:spPr>
        <p:txBody>
          <a:bodyPr lIns="0" tIns="0" rIns="0" bIns="0" rtlCol="0" anchor="t">
            <a:spAutoFit/>
          </a:bodyPr>
          <a:lstStyle/>
          <a:p>
            <a:pPr algn="l">
              <a:lnSpc>
                <a:spcPts val="4158"/>
              </a:lnSpc>
            </a:pPr>
            <a:r>
              <a:rPr lang="en-US" sz="3300">
                <a:solidFill>
                  <a:srgbClr val="3E67C8"/>
                </a:solidFill>
                <a:latin typeface="Montserrat Bold"/>
                <a:ea typeface="Montserrat Bold"/>
                <a:cs typeface="Montserrat Bold"/>
                <a:sym typeface="Montserrat Bold"/>
              </a:rPr>
              <a:t>Difficulty Levels</a:t>
            </a:r>
          </a:p>
        </p:txBody>
      </p:sp>
      <p:sp>
        <p:nvSpPr>
          <p:cNvPr id="22" name="TextBox 22"/>
          <p:cNvSpPr txBox="1"/>
          <p:nvPr/>
        </p:nvSpPr>
        <p:spPr>
          <a:xfrm>
            <a:off x="13030241" y="3545803"/>
            <a:ext cx="4939960" cy="1041654"/>
          </a:xfrm>
          <a:prstGeom prst="rect">
            <a:avLst/>
          </a:prstGeom>
        </p:spPr>
        <p:txBody>
          <a:bodyPr lIns="0" tIns="0" rIns="0" bIns="0" rtlCol="0" anchor="t">
            <a:spAutoFit/>
          </a:bodyPr>
          <a:lstStyle/>
          <a:p>
            <a:pPr marL="0" lvl="0" indent="0" algn="l">
              <a:lnSpc>
                <a:spcPts val="4158"/>
              </a:lnSpc>
              <a:spcBef>
                <a:spcPct val="0"/>
              </a:spcBef>
            </a:pPr>
            <a:r>
              <a:rPr lang="en-US" sz="3300">
                <a:solidFill>
                  <a:srgbClr val="3E67C8"/>
                </a:solidFill>
                <a:latin typeface="Montserrat Bold"/>
                <a:ea typeface="Montserrat Bold"/>
                <a:cs typeface="Montserrat Bold"/>
                <a:sym typeface="Montserrat Bold"/>
              </a:rPr>
              <a:t>Player Feedback on Success and Failure</a:t>
            </a:r>
          </a:p>
        </p:txBody>
      </p:sp>
      <p:sp>
        <p:nvSpPr>
          <p:cNvPr id="23" name="Freeform 23"/>
          <p:cNvSpPr/>
          <p:nvPr/>
        </p:nvSpPr>
        <p:spPr>
          <a:xfrm>
            <a:off x="9165563" y="7054551"/>
            <a:ext cx="4689718" cy="2634356"/>
          </a:xfrm>
          <a:custGeom>
            <a:avLst/>
            <a:gdLst/>
            <a:ahLst/>
            <a:cxnLst/>
            <a:rect l="l" t="t" r="r" b="b"/>
            <a:pathLst>
              <a:path w="4689718" h="2634356">
                <a:moveTo>
                  <a:pt x="0" y="0"/>
                </a:moveTo>
                <a:lnTo>
                  <a:pt x="4689719" y="0"/>
                </a:lnTo>
                <a:lnTo>
                  <a:pt x="4689719" y="2634356"/>
                </a:lnTo>
                <a:lnTo>
                  <a:pt x="0" y="2634356"/>
                </a:lnTo>
                <a:lnTo>
                  <a:pt x="0" y="0"/>
                </a:lnTo>
                <a:close/>
              </a:path>
            </a:pathLst>
          </a:custGeom>
          <a:blipFill>
            <a:blip r:embed="rId6"/>
            <a:stretch>
              <a:fillRect b="-1972"/>
            </a:stretch>
          </a:blipFill>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AutoShape 9"/>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grpSp>
        <p:nvGrpSpPr>
          <p:cNvPr id="10" name="Group 10"/>
          <p:cNvGrpSpPr/>
          <p:nvPr/>
        </p:nvGrpSpPr>
        <p:grpSpPr>
          <a:xfrm>
            <a:off x="9440401" y="2788479"/>
            <a:ext cx="407555" cy="407555"/>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3" name="Group 13"/>
          <p:cNvGrpSpPr/>
          <p:nvPr/>
        </p:nvGrpSpPr>
        <p:grpSpPr>
          <a:xfrm>
            <a:off x="10099988" y="2741993"/>
            <a:ext cx="9141541" cy="600679"/>
            <a:chOff x="0" y="0"/>
            <a:chExt cx="2407649" cy="158203"/>
          </a:xfrm>
        </p:grpSpPr>
        <p:sp>
          <p:nvSpPr>
            <p:cNvPr id="14" name="Freeform 14"/>
            <p:cNvSpPr/>
            <p:nvPr/>
          </p:nvSpPr>
          <p:spPr>
            <a:xfrm>
              <a:off x="0" y="0"/>
              <a:ext cx="2407649" cy="158203"/>
            </a:xfrm>
            <a:custGeom>
              <a:avLst/>
              <a:gdLst/>
              <a:ahLst/>
              <a:cxnLst/>
              <a:rect l="l" t="t" r="r" b="b"/>
              <a:pathLst>
                <a:path w="2407649" h="158203">
                  <a:moveTo>
                    <a:pt x="0" y="0"/>
                  </a:moveTo>
                  <a:lnTo>
                    <a:pt x="2407649" y="0"/>
                  </a:lnTo>
                  <a:lnTo>
                    <a:pt x="2407649"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en-US"/>
            </a:p>
          </p:txBody>
        </p:sp>
        <p:sp>
          <p:nvSpPr>
            <p:cNvPr id="15" name="TextBox 15"/>
            <p:cNvSpPr txBox="1"/>
            <p:nvPr/>
          </p:nvSpPr>
          <p:spPr>
            <a:xfrm>
              <a:off x="0" y="-38100"/>
              <a:ext cx="2407649" cy="196303"/>
            </a:xfrm>
            <a:prstGeom prst="rect">
              <a:avLst/>
            </a:prstGeom>
          </p:spPr>
          <p:txBody>
            <a:bodyPr lIns="50800" tIns="50800" rIns="50800" bIns="50800" rtlCol="0" anchor="ctr"/>
            <a:lstStyle/>
            <a:p>
              <a:pPr algn="ctr">
                <a:lnSpc>
                  <a:spcPts val="2199"/>
                </a:lnSpc>
              </a:pPr>
              <a:endParaRPr/>
            </a:p>
          </p:txBody>
        </p:sp>
      </p:grpSp>
      <p:grpSp>
        <p:nvGrpSpPr>
          <p:cNvPr id="16" name="Group 16"/>
          <p:cNvGrpSpPr/>
          <p:nvPr/>
        </p:nvGrpSpPr>
        <p:grpSpPr>
          <a:xfrm>
            <a:off x="9440401" y="4609496"/>
            <a:ext cx="407555" cy="407555"/>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18" name="TextBox 18"/>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9" name="Group 19"/>
          <p:cNvGrpSpPr/>
          <p:nvPr/>
        </p:nvGrpSpPr>
        <p:grpSpPr>
          <a:xfrm>
            <a:off x="10099988" y="4599971"/>
            <a:ext cx="8518157" cy="600679"/>
            <a:chOff x="0" y="0"/>
            <a:chExt cx="2243465" cy="158203"/>
          </a:xfrm>
        </p:grpSpPr>
        <p:sp>
          <p:nvSpPr>
            <p:cNvPr id="20" name="Freeform 20"/>
            <p:cNvSpPr/>
            <p:nvPr/>
          </p:nvSpPr>
          <p:spPr>
            <a:xfrm>
              <a:off x="0" y="0"/>
              <a:ext cx="2243465" cy="158203"/>
            </a:xfrm>
            <a:custGeom>
              <a:avLst/>
              <a:gdLst/>
              <a:ahLst/>
              <a:cxnLst/>
              <a:rect l="l" t="t" r="r" b="b"/>
              <a:pathLst>
                <a:path w="2243465" h="158203">
                  <a:moveTo>
                    <a:pt x="0" y="0"/>
                  </a:moveTo>
                  <a:lnTo>
                    <a:pt x="2243465" y="0"/>
                  </a:lnTo>
                  <a:lnTo>
                    <a:pt x="2243465"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en-US"/>
            </a:p>
          </p:txBody>
        </p:sp>
        <p:sp>
          <p:nvSpPr>
            <p:cNvPr id="21" name="TextBox 21"/>
            <p:cNvSpPr txBox="1"/>
            <p:nvPr/>
          </p:nvSpPr>
          <p:spPr>
            <a:xfrm>
              <a:off x="0" y="-38100"/>
              <a:ext cx="2243465" cy="196303"/>
            </a:xfrm>
            <a:prstGeom prst="rect">
              <a:avLst/>
            </a:prstGeom>
          </p:spPr>
          <p:txBody>
            <a:bodyPr lIns="50800" tIns="50800" rIns="50800" bIns="50800" rtlCol="0" anchor="ctr"/>
            <a:lstStyle/>
            <a:p>
              <a:pPr algn="ctr">
                <a:lnSpc>
                  <a:spcPts val="2199"/>
                </a:lnSpc>
              </a:pPr>
              <a:endParaRPr/>
            </a:p>
          </p:txBody>
        </p:sp>
      </p:grpSp>
      <p:grpSp>
        <p:nvGrpSpPr>
          <p:cNvPr id="22" name="Group 22"/>
          <p:cNvGrpSpPr/>
          <p:nvPr/>
        </p:nvGrpSpPr>
        <p:grpSpPr>
          <a:xfrm>
            <a:off x="9440401" y="6467475"/>
            <a:ext cx="407555" cy="407555"/>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24" name="TextBox 24"/>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25" name="Group 25"/>
          <p:cNvGrpSpPr/>
          <p:nvPr/>
        </p:nvGrpSpPr>
        <p:grpSpPr>
          <a:xfrm>
            <a:off x="10099988" y="6457950"/>
            <a:ext cx="8518157" cy="600679"/>
            <a:chOff x="0" y="0"/>
            <a:chExt cx="2243465" cy="158203"/>
          </a:xfrm>
        </p:grpSpPr>
        <p:sp>
          <p:nvSpPr>
            <p:cNvPr id="26" name="Freeform 26"/>
            <p:cNvSpPr/>
            <p:nvPr/>
          </p:nvSpPr>
          <p:spPr>
            <a:xfrm>
              <a:off x="0" y="0"/>
              <a:ext cx="2243465" cy="158203"/>
            </a:xfrm>
            <a:custGeom>
              <a:avLst/>
              <a:gdLst/>
              <a:ahLst/>
              <a:cxnLst/>
              <a:rect l="l" t="t" r="r" b="b"/>
              <a:pathLst>
                <a:path w="2243465" h="158203">
                  <a:moveTo>
                    <a:pt x="0" y="0"/>
                  </a:moveTo>
                  <a:lnTo>
                    <a:pt x="2243465" y="0"/>
                  </a:lnTo>
                  <a:lnTo>
                    <a:pt x="2243465"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en-US"/>
            </a:p>
          </p:txBody>
        </p:sp>
        <p:sp>
          <p:nvSpPr>
            <p:cNvPr id="27" name="TextBox 27"/>
            <p:cNvSpPr txBox="1"/>
            <p:nvPr/>
          </p:nvSpPr>
          <p:spPr>
            <a:xfrm>
              <a:off x="0" y="-38100"/>
              <a:ext cx="2243465" cy="196303"/>
            </a:xfrm>
            <a:prstGeom prst="rect">
              <a:avLst/>
            </a:prstGeom>
          </p:spPr>
          <p:txBody>
            <a:bodyPr lIns="50800" tIns="50800" rIns="50800" bIns="50800" rtlCol="0" anchor="ctr"/>
            <a:lstStyle/>
            <a:p>
              <a:pPr algn="ctr">
                <a:lnSpc>
                  <a:spcPts val="2199"/>
                </a:lnSpc>
              </a:pPr>
              <a:endParaRPr/>
            </a:p>
          </p:txBody>
        </p:sp>
      </p:grpSp>
      <p:grpSp>
        <p:nvGrpSpPr>
          <p:cNvPr id="28" name="Group 28"/>
          <p:cNvGrpSpPr/>
          <p:nvPr/>
        </p:nvGrpSpPr>
        <p:grpSpPr>
          <a:xfrm>
            <a:off x="9440401" y="8325454"/>
            <a:ext cx="407555" cy="407555"/>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30" name="TextBox 30"/>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31" name="Group 31"/>
          <p:cNvGrpSpPr/>
          <p:nvPr/>
        </p:nvGrpSpPr>
        <p:grpSpPr>
          <a:xfrm>
            <a:off x="10099988" y="8315929"/>
            <a:ext cx="8518157" cy="600679"/>
            <a:chOff x="0" y="0"/>
            <a:chExt cx="2243465" cy="158203"/>
          </a:xfrm>
        </p:grpSpPr>
        <p:sp>
          <p:nvSpPr>
            <p:cNvPr id="32" name="Freeform 32"/>
            <p:cNvSpPr/>
            <p:nvPr/>
          </p:nvSpPr>
          <p:spPr>
            <a:xfrm>
              <a:off x="0" y="0"/>
              <a:ext cx="2243465" cy="158203"/>
            </a:xfrm>
            <a:custGeom>
              <a:avLst/>
              <a:gdLst/>
              <a:ahLst/>
              <a:cxnLst/>
              <a:rect l="l" t="t" r="r" b="b"/>
              <a:pathLst>
                <a:path w="2243465" h="158203">
                  <a:moveTo>
                    <a:pt x="0" y="0"/>
                  </a:moveTo>
                  <a:lnTo>
                    <a:pt x="2243465" y="0"/>
                  </a:lnTo>
                  <a:lnTo>
                    <a:pt x="2243465"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en-US"/>
            </a:p>
          </p:txBody>
        </p:sp>
        <p:sp>
          <p:nvSpPr>
            <p:cNvPr id="33" name="TextBox 33"/>
            <p:cNvSpPr txBox="1"/>
            <p:nvPr/>
          </p:nvSpPr>
          <p:spPr>
            <a:xfrm>
              <a:off x="0" y="-38100"/>
              <a:ext cx="2243465" cy="196303"/>
            </a:xfrm>
            <a:prstGeom prst="rect">
              <a:avLst/>
            </a:prstGeom>
          </p:spPr>
          <p:txBody>
            <a:bodyPr lIns="50800" tIns="50800" rIns="50800" bIns="50800" rtlCol="0" anchor="ctr"/>
            <a:lstStyle/>
            <a:p>
              <a:pPr algn="ctr">
                <a:lnSpc>
                  <a:spcPts val="2199"/>
                </a:lnSpc>
              </a:pPr>
              <a:endParaRPr/>
            </a:p>
          </p:txBody>
        </p:sp>
      </p:grpSp>
      <p:sp>
        <p:nvSpPr>
          <p:cNvPr id="34" name="Freeform 34"/>
          <p:cNvSpPr/>
          <p:nvPr/>
        </p:nvSpPr>
        <p:spPr>
          <a:xfrm>
            <a:off x="138017" y="4813274"/>
            <a:ext cx="4925625" cy="2299673"/>
          </a:xfrm>
          <a:custGeom>
            <a:avLst/>
            <a:gdLst/>
            <a:ahLst/>
            <a:cxnLst/>
            <a:rect l="l" t="t" r="r" b="b"/>
            <a:pathLst>
              <a:path w="4925625" h="2299673">
                <a:moveTo>
                  <a:pt x="0" y="0"/>
                </a:moveTo>
                <a:lnTo>
                  <a:pt x="4925626" y="0"/>
                </a:lnTo>
                <a:lnTo>
                  <a:pt x="4925626" y="2299673"/>
                </a:lnTo>
                <a:lnTo>
                  <a:pt x="0" y="2299673"/>
                </a:lnTo>
                <a:lnTo>
                  <a:pt x="0" y="0"/>
                </a:lnTo>
                <a:close/>
              </a:path>
            </a:pathLst>
          </a:custGeom>
          <a:blipFill>
            <a:blip r:embed="rId3"/>
            <a:stretch>
              <a:fillRect l="-5766" t="-21835" r="-5766" b="-13577"/>
            </a:stretch>
          </a:blipFill>
        </p:spPr>
        <p:txBody>
          <a:bodyPr/>
          <a:lstStyle/>
          <a:p>
            <a:endParaRPr lang="en-US"/>
          </a:p>
        </p:txBody>
      </p:sp>
      <p:sp>
        <p:nvSpPr>
          <p:cNvPr id="35" name="Freeform 35"/>
          <p:cNvSpPr/>
          <p:nvPr/>
        </p:nvSpPr>
        <p:spPr>
          <a:xfrm>
            <a:off x="4127324" y="7112947"/>
            <a:ext cx="4797601" cy="3135953"/>
          </a:xfrm>
          <a:custGeom>
            <a:avLst/>
            <a:gdLst/>
            <a:ahLst/>
            <a:cxnLst/>
            <a:rect l="l" t="t" r="r" b="b"/>
            <a:pathLst>
              <a:path w="4797601" h="3135953">
                <a:moveTo>
                  <a:pt x="0" y="0"/>
                </a:moveTo>
                <a:lnTo>
                  <a:pt x="4797601" y="0"/>
                </a:lnTo>
                <a:lnTo>
                  <a:pt x="4797601" y="3135953"/>
                </a:lnTo>
                <a:lnTo>
                  <a:pt x="0" y="3135953"/>
                </a:lnTo>
                <a:lnTo>
                  <a:pt x="0" y="0"/>
                </a:lnTo>
                <a:close/>
              </a:path>
            </a:pathLst>
          </a:custGeom>
          <a:blipFill>
            <a:blip r:embed="rId4"/>
            <a:stretch>
              <a:fillRect t="-3592"/>
            </a:stretch>
          </a:blipFill>
        </p:spPr>
        <p:txBody>
          <a:bodyPr/>
          <a:lstStyle/>
          <a:p>
            <a:endParaRPr lang="en-US"/>
          </a:p>
        </p:txBody>
      </p:sp>
      <p:sp>
        <p:nvSpPr>
          <p:cNvPr id="36" name="TextBox 36"/>
          <p:cNvSpPr txBox="1"/>
          <p:nvPr/>
        </p:nvSpPr>
        <p:spPr>
          <a:xfrm>
            <a:off x="1000125" y="3655815"/>
            <a:ext cx="7519102" cy="1030388"/>
          </a:xfrm>
          <a:prstGeom prst="rect">
            <a:avLst/>
          </a:prstGeom>
        </p:spPr>
        <p:txBody>
          <a:bodyPr lIns="0" tIns="0" rIns="0" bIns="0" rtlCol="0" anchor="t">
            <a:spAutoFit/>
          </a:bodyPr>
          <a:lstStyle/>
          <a:p>
            <a:pPr algn="ctr">
              <a:lnSpc>
                <a:spcPts val="7574"/>
              </a:lnSpc>
            </a:pPr>
            <a:r>
              <a:rPr lang="en-US" sz="8510">
                <a:solidFill>
                  <a:srgbClr val="3E67C8"/>
                </a:solidFill>
                <a:latin typeface="Montserrat Semi-Bold"/>
                <a:ea typeface="Montserrat Semi-Bold"/>
                <a:cs typeface="Montserrat Semi-Bold"/>
                <a:sym typeface="Montserrat Semi-Bold"/>
              </a:rPr>
              <a:t>Explanations</a:t>
            </a:r>
          </a:p>
        </p:txBody>
      </p:sp>
      <p:sp>
        <p:nvSpPr>
          <p:cNvPr id="37" name="TextBox 37"/>
          <p:cNvSpPr txBox="1"/>
          <p:nvPr/>
        </p:nvSpPr>
        <p:spPr>
          <a:xfrm>
            <a:off x="1000125" y="2680571"/>
            <a:ext cx="7905060" cy="1030388"/>
          </a:xfrm>
          <a:prstGeom prst="rect">
            <a:avLst/>
          </a:prstGeom>
        </p:spPr>
        <p:txBody>
          <a:bodyPr lIns="0" tIns="0" rIns="0" bIns="0" rtlCol="0" anchor="t">
            <a:spAutoFit/>
          </a:bodyPr>
          <a:lstStyle/>
          <a:p>
            <a:pPr algn="ctr">
              <a:lnSpc>
                <a:spcPts val="7574"/>
              </a:lnSpc>
            </a:pPr>
            <a:r>
              <a:rPr lang="en-US" sz="8510">
                <a:solidFill>
                  <a:srgbClr val="3E67C8"/>
                </a:solidFill>
                <a:latin typeface="Montserrat Ultra-Bold"/>
                <a:ea typeface="Montserrat Ultra-Bold"/>
                <a:cs typeface="Montserrat Ultra-Bold"/>
                <a:sym typeface="Montserrat Ultra-Bold"/>
              </a:rPr>
              <a:t>Technical </a:t>
            </a:r>
          </a:p>
        </p:txBody>
      </p:sp>
      <p:sp>
        <p:nvSpPr>
          <p:cNvPr id="38" name="TextBox 38"/>
          <p:cNvSpPr txBox="1"/>
          <p:nvPr/>
        </p:nvSpPr>
        <p:spPr>
          <a:xfrm>
            <a:off x="10572813" y="2839271"/>
            <a:ext cx="5897807" cy="427091"/>
          </a:xfrm>
          <a:prstGeom prst="rect">
            <a:avLst/>
          </a:prstGeom>
        </p:spPr>
        <p:txBody>
          <a:bodyPr lIns="0" tIns="0" rIns="0" bIns="0" rtlCol="0" anchor="t">
            <a:spAutoFit/>
          </a:bodyPr>
          <a:lstStyle/>
          <a:p>
            <a:pPr algn="l">
              <a:lnSpc>
                <a:spcPts val="3403"/>
              </a:lnSpc>
            </a:pPr>
            <a:r>
              <a:rPr lang="en-US" sz="2701">
                <a:solidFill>
                  <a:srgbClr val="FFFFFF"/>
                </a:solidFill>
                <a:latin typeface="Montserrat Bold"/>
                <a:ea typeface="Montserrat Bold"/>
                <a:cs typeface="Montserrat Bold"/>
                <a:sym typeface="Montserrat Bold"/>
              </a:rPr>
              <a:t>Simulation Using Demo File</a:t>
            </a:r>
          </a:p>
        </p:txBody>
      </p:sp>
      <p:sp>
        <p:nvSpPr>
          <p:cNvPr id="39" name="TextBox 39"/>
          <p:cNvSpPr txBox="1"/>
          <p:nvPr/>
        </p:nvSpPr>
        <p:spPr>
          <a:xfrm>
            <a:off x="10572813" y="4705253"/>
            <a:ext cx="7089948" cy="427091"/>
          </a:xfrm>
          <a:prstGeom prst="rect">
            <a:avLst/>
          </a:prstGeom>
        </p:spPr>
        <p:txBody>
          <a:bodyPr lIns="0" tIns="0" rIns="0" bIns="0" rtlCol="0" anchor="t">
            <a:spAutoFit/>
          </a:bodyPr>
          <a:lstStyle/>
          <a:p>
            <a:pPr algn="l">
              <a:lnSpc>
                <a:spcPts val="3403"/>
              </a:lnSpc>
            </a:pPr>
            <a:r>
              <a:rPr lang="en-US" sz="2701">
                <a:solidFill>
                  <a:srgbClr val="FFFFFF"/>
                </a:solidFill>
                <a:latin typeface="Montserrat Bold"/>
                <a:ea typeface="Montserrat Bold"/>
                <a:cs typeface="Montserrat Bold"/>
                <a:sym typeface="Montserrat Bold"/>
              </a:rPr>
              <a:t>Force Data Integration via UDP</a:t>
            </a:r>
          </a:p>
        </p:txBody>
      </p:sp>
      <p:sp>
        <p:nvSpPr>
          <p:cNvPr id="40" name="TextBox 40"/>
          <p:cNvSpPr txBox="1"/>
          <p:nvPr/>
        </p:nvSpPr>
        <p:spPr>
          <a:xfrm>
            <a:off x="10572813" y="6563232"/>
            <a:ext cx="7089948" cy="427091"/>
          </a:xfrm>
          <a:prstGeom prst="rect">
            <a:avLst/>
          </a:prstGeom>
        </p:spPr>
        <p:txBody>
          <a:bodyPr lIns="0" tIns="0" rIns="0" bIns="0" rtlCol="0" anchor="t">
            <a:spAutoFit/>
          </a:bodyPr>
          <a:lstStyle/>
          <a:p>
            <a:pPr algn="l">
              <a:lnSpc>
                <a:spcPts val="3403"/>
              </a:lnSpc>
            </a:pPr>
            <a:r>
              <a:rPr lang="en-US" sz="2701">
                <a:solidFill>
                  <a:srgbClr val="FFFFFF"/>
                </a:solidFill>
                <a:latin typeface="Montserrat Bold"/>
                <a:ea typeface="Montserrat Bold"/>
                <a:cs typeface="Montserrat Bold"/>
                <a:sym typeface="Montserrat Bold"/>
              </a:rPr>
              <a:t>Cave Parameters from Excel File</a:t>
            </a:r>
          </a:p>
        </p:txBody>
      </p:sp>
      <p:sp>
        <p:nvSpPr>
          <p:cNvPr id="41" name="TextBox 41"/>
          <p:cNvSpPr txBox="1"/>
          <p:nvPr/>
        </p:nvSpPr>
        <p:spPr>
          <a:xfrm>
            <a:off x="10572813" y="8421210"/>
            <a:ext cx="7089948" cy="427091"/>
          </a:xfrm>
          <a:prstGeom prst="rect">
            <a:avLst/>
          </a:prstGeom>
        </p:spPr>
        <p:txBody>
          <a:bodyPr lIns="0" tIns="0" rIns="0" bIns="0" rtlCol="0" anchor="t">
            <a:spAutoFit/>
          </a:bodyPr>
          <a:lstStyle/>
          <a:p>
            <a:pPr algn="l">
              <a:lnSpc>
                <a:spcPts val="3403"/>
              </a:lnSpc>
            </a:pPr>
            <a:r>
              <a:rPr lang="en-US" sz="2701">
                <a:solidFill>
                  <a:srgbClr val="FFFFFF"/>
                </a:solidFill>
                <a:latin typeface="Montserrat Bold"/>
                <a:ea typeface="Montserrat Bold"/>
                <a:cs typeface="Montserrat Bold"/>
                <a:sym typeface="Montserrat Bold"/>
              </a:rPr>
              <a:t>Basic Game Parameters GUI</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en-US"/>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AutoShape 9"/>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en-US"/>
          </a:p>
        </p:txBody>
      </p:sp>
      <p:grpSp>
        <p:nvGrpSpPr>
          <p:cNvPr id="10" name="Group 10"/>
          <p:cNvGrpSpPr/>
          <p:nvPr/>
        </p:nvGrpSpPr>
        <p:grpSpPr>
          <a:xfrm>
            <a:off x="2712550" y="7033624"/>
            <a:ext cx="468317" cy="468317"/>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041D57">
                    <a:alpha val="49500"/>
                  </a:srgbClr>
                </a:gs>
              </a:gsLst>
              <a:lin ang="0"/>
            </a:gradFill>
          </p:spPr>
          <p:txBody>
            <a:bodyPr/>
            <a:lstStyle/>
            <a:p>
              <a:endParaRPr lang="en-US"/>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3" name="Group 13"/>
          <p:cNvGrpSpPr/>
          <p:nvPr/>
        </p:nvGrpSpPr>
        <p:grpSpPr>
          <a:xfrm>
            <a:off x="3470476" y="6922665"/>
            <a:ext cx="4668243" cy="1191911"/>
            <a:chOff x="0" y="0"/>
            <a:chExt cx="1069972" cy="273189"/>
          </a:xfrm>
        </p:grpSpPr>
        <p:sp>
          <p:nvSpPr>
            <p:cNvPr id="14" name="Freeform 14"/>
            <p:cNvSpPr/>
            <p:nvPr/>
          </p:nvSpPr>
          <p:spPr>
            <a:xfrm>
              <a:off x="0" y="0"/>
              <a:ext cx="1069972" cy="273189"/>
            </a:xfrm>
            <a:custGeom>
              <a:avLst/>
              <a:gdLst/>
              <a:ahLst/>
              <a:cxnLst/>
              <a:rect l="l" t="t" r="r" b="b"/>
              <a:pathLst>
                <a:path w="1069972" h="273189">
                  <a:moveTo>
                    <a:pt x="0" y="0"/>
                  </a:moveTo>
                  <a:lnTo>
                    <a:pt x="1069972" y="0"/>
                  </a:lnTo>
                  <a:lnTo>
                    <a:pt x="1069972" y="273189"/>
                  </a:lnTo>
                  <a:lnTo>
                    <a:pt x="0" y="273189"/>
                  </a:lnTo>
                  <a:close/>
                </a:path>
              </a:pathLst>
            </a:custGeom>
            <a:gradFill rotWithShape="1">
              <a:gsLst>
                <a:gs pos="0">
                  <a:srgbClr val="006CCD">
                    <a:alpha val="100000"/>
                  </a:srgbClr>
                </a:gs>
                <a:gs pos="100000">
                  <a:srgbClr val="041D57">
                    <a:alpha val="100000"/>
                  </a:srgbClr>
                </a:gs>
              </a:gsLst>
              <a:lin ang="0"/>
            </a:gradFill>
          </p:spPr>
          <p:txBody>
            <a:bodyPr/>
            <a:lstStyle/>
            <a:p>
              <a:endParaRPr lang="en-US"/>
            </a:p>
          </p:txBody>
        </p:sp>
        <p:sp>
          <p:nvSpPr>
            <p:cNvPr id="15" name="TextBox 15"/>
            <p:cNvSpPr txBox="1"/>
            <p:nvPr/>
          </p:nvSpPr>
          <p:spPr>
            <a:xfrm>
              <a:off x="0" y="-38100"/>
              <a:ext cx="1069972" cy="311289"/>
            </a:xfrm>
            <a:prstGeom prst="rect">
              <a:avLst/>
            </a:prstGeom>
          </p:spPr>
          <p:txBody>
            <a:bodyPr lIns="50800" tIns="50800" rIns="50800" bIns="50800" rtlCol="0" anchor="ctr"/>
            <a:lstStyle/>
            <a:p>
              <a:pPr algn="ctr">
                <a:lnSpc>
                  <a:spcPts val="2199"/>
                </a:lnSpc>
              </a:pPr>
              <a:endParaRPr/>
            </a:p>
          </p:txBody>
        </p:sp>
      </p:grpSp>
      <p:grpSp>
        <p:nvGrpSpPr>
          <p:cNvPr id="16" name="Group 16"/>
          <p:cNvGrpSpPr/>
          <p:nvPr/>
        </p:nvGrpSpPr>
        <p:grpSpPr>
          <a:xfrm>
            <a:off x="10096699" y="7020502"/>
            <a:ext cx="412935" cy="412935"/>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041D57">
                    <a:alpha val="49500"/>
                  </a:srgbClr>
                </a:gs>
              </a:gsLst>
              <a:lin ang="0"/>
            </a:gradFill>
          </p:spPr>
          <p:txBody>
            <a:bodyPr/>
            <a:lstStyle/>
            <a:p>
              <a:endParaRPr lang="en-US"/>
            </a:p>
          </p:txBody>
        </p:sp>
        <p:sp>
          <p:nvSpPr>
            <p:cNvPr id="18" name="TextBox 18"/>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9" name="Group 19"/>
          <p:cNvGrpSpPr/>
          <p:nvPr/>
        </p:nvGrpSpPr>
        <p:grpSpPr>
          <a:xfrm>
            <a:off x="10808807" y="6922665"/>
            <a:ext cx="4785693" cy="1191911"/>
            <a:chOff x="0" y="0"/>
            <a:chExt cx="1244007" cy="309829"/>
          </a:xfrm>
        </p:grpSpPr>
        <p:sp>
          <p:nvSpPr>
            <p:cNvPr id="20" name="Freeform 20"/>
            <p:cNvSpPr/>
            <p:nvPr/>
          </p:nvSpPr>
          <p:spPr>
            <a:xfrm>
              <a:off x="0" y="0"/>
              <a:ext cx="1244007" cy="309829"/>
            </a:xfrm>
            <a:custGeom>
              <a:avLst/>
              <a:gdLst/>
              <a:ahLst/>
              <a:cxnLst/>
              <a:rect l="l" t="t" r="r" b="b"/>
              <a:pathLst>
                <a:path w="1244007" h="309829">
                  <a:moveTo>
                    <a:pt x="0" y="0"/>
                  </a:moveTo>
                  <a:lnTo>
                    <a:pt x="1244007" y="0"/>
                  </a:lnTo>
                  <a:lnTo>
                    <a:pt x="1244007" y="309829"/>
                  </a:lnTo>
                  <a:lnTo>
                    <a:pt x="0" y="309829"/>
                  </a:lnTo>
                  <a:close/>
                </a:path>
              </a:pathLst>
            </a:custGeom>
            <a:gradFill rotWithShape="1">
              <a:gsLst>
                <a:gs pos="0">
                  <a:srgbClr val="006CCD">
                    <a:alpha val="100000"/>
                  </a:srgbClr>
                </a:gs>
                <a:gs pos="100000">
                  <a:srgbClr val="041D57">
                    <a:alpha val="100000"/>
                  </a:srgbClr>
                </a:gs>
              </a:gsLst>
              <a:lin ang="0"/>
            </a:gradFill>
          </p:spPr>
          <p:txBody>
            <a:bodyPr/>
            <a:lstStyle/>
            <a:p>
              <a:endParaRPr lang="en-US"/>
            </a:p>
          </p:txBody>
        </p:sp>
        <p:sp>
          <p:nvSpPr>
            <p:cNvPr id="21" name="TextBox 21"/>
            <p:cNvSpPr txBox="1"/>
            <p:nvPr/>
          </p:nvSpPr>
          <p:spPr>
            <a:xfrm>
              <a:off x="0" y="-38100"/>
              <a:ext cx="1244007" cy="347929"/>
            </a:xfrm>
            <a:prstGeom prst="rect">
              <a:avLst/>
            </a:prstGeom>
          </p:spPr>
          <p:txBody>
            <a:bodyPr lIns="50800" tIns="50800" rIns="50800" bIns="50800" rtlCol="0" anchor="ctr"/>
            <a:lstStyle/>
            <a:p>
              <a:pPr algn="ctr">
                <a:lnSpc>
                  <a:spcPts val="2199"/>
                </a:lnSpc>
              </a:pPr>
              <a:endParaRPr/>
            </a:p>
          </p:txBody>
        </p:sp>
      </p:grpSp>
      <p:grpSp>
        <p:nvGrpSpPr>
          <p:cNvPr id="22" name="Group 22"/>
          <p:cNvGrpSpPr/>
          <p:nvPr/>
        </p:nvGrpSpPr>
        <p:grpSpPr>
          <a:xfrm>
            <a:off x="10096699" y="8807186"/>
            <a:ext cx="407555" cy="407555"/>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041D57">
                    <a:alpha val="49500"/>
                  </a:srgbClr>
                </a:gs>
              </a:gsLst>
              <a:lin ang="0"/>
            </a:gradFill>
          </p:spPr>
          <p:txBody>
            <a:bodyPr/>
            <a:lstStyle/>
            <a:p>
              <a:endParaRPr lang="en-US"/>
            </a:p>
          </p:txBody>
        </p:sp>
        <p:sp>
          <p:nvSpPr>
            <p:cNvPr id="24" name="TextBox 24"/>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25" name="Group 25"/>
          <p:cNvGrpSpPr/>
          <p:nvPr/>
        </p:nvGrpSpPr>
        <p:grpSpPr>
          <a:xfrm>
            <a:off x="10866204" y="8655925"/>
            <a:ext cx="4728296" cy="1153373"/>
            <a:chOff x="0" y="0"/>
            <a:chExt cx="1245313" cy="303769"/>
          </a:xfrm>
        </p:grpSpPr>
        <p:sp>
          <p:nvSpPr>
            <p:cNvPr id="26" name="Freeform 26"/>
            <p:cNvSpPr/>
            <p:nvPr/>
          </p:nvSpPr>
          <p:spPr>
            <a:xfrm>
              <a:off x="0" y="0"/>
              <a:ext cx="1245313" cy="303769"/>
            </a:xfrm>
            <a:custGeom>
              <a:avLst/>
              <a:gdLst/>
              <a:ahLst/>
              <a:cxnLst/>
              <a:rect l="l" t="t" r="r" b="b"/>
              <a:pathLst>
                <a:path w="1245313" h="303769">
                  <a:moveTo>
                    <a:pt x="0" y="0"/>
                  </a:moveTo>
                  <a:lnTo>
                    <a:pt x="1245313" y="0"/>
                  </a:lnTo>
                  <a:lnTo>
                    <a:pt x="1245313" y="303769"/>
                  </a:lnTo>
                  <a:lnTo>
                    <a:pt x="0" y="303769"/>
                  </a:lnTo>
                  <a:close/>
                </a:path>
              </a:pathLst>
            </a:custGeom>
            <a:gradFill rotWithShape="1">
              <a:gsLst>
                <a:gs pos="0">
                  <a:srgbClr val="006CCD">
                    <a:alpha val="100000"/>
                  </a:srgbClr>
                </a:gs>
                <a:gs pos="100000">
                  <a:srgbClr val="041D57">
                    <a:alpha val="100000"/>
                  </a:srgbClr>
                </a:gs>
              </a:gsLst>
              <a:lin ang="0"/>
            </a:gradFill>
          </p:spPr>
          <p:txBody>
            <a:bodyPr/>
            <a:lstStyle/>
            <a:p>
              <a:endParaRPr lang="en-US"/>
            </a:p>
          </p:txBody>
        </p:sp>
        <p:sp>
          <p:nvSpPr>
            <p:cNvPr id="27" name="TextBox 27"/>
            <p:cNvSpPr txBox="1"/>
            <p:nvPr/>
          </p:nvSpPr>
          <p:spPr>
            <a:xfrm>
              <a:off x="0" y="-38100"/>
              <a:ext cx="1245313" cy="341869"/>
            </a:xfrm>
            <a:prstGeom prst="rect">
              <a:avLst/>
            </a:prstGeom>
          </p:spPr>
          <p:txBody>
            <a:bodyPr lIns="50800" tIns="50800" rIns="50800" bIns="50800" rtlCol="0" anchor="ctr"/>
            <a:lstStyle/>
            <a:p>
              <a:pPr algn="ctr">
                <a:lnSpc>
                  <a:spcPts val="2199"/>
                </a:lnSpc>
              </a:pPr>
              <a:endParaRPr/>
            </a:p>
          </p:txBody>
        </p:sp>
      </p:grpSp>
      <p:grpSp>
        <p:nvGrpSpPr>
          <p:cNvPr id="28" name="Group 28"/>
          <p:cNvGrpSpPr/>
          <p:nvPr/>
        </p:nvGrpSpPr>
        <p:grpSpPr>
          <a:xfrm>
            <a:off x="2712550" y="8796349"/>
            <a:ext cx="407555" cy="407555"/>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041D57">
                    <a:alpha val="49500"/>
                  </a:srgbClr>
                </a:gs>
              </a:gsLst>
              <a:lin ang="0"/>
            </a:gradFill>
          </p:spPr>
          <p:txBody>
            <a:bodyPr/>
            <a:lstStyle/>
            <a:p>
              <a:endParaRPr lang="en-US"/>
            </a:p>
          </p:txBody>
        </p:sp>
        <p:sp>
          <p:nvSpPr>
            <p:cNvPr id="30" name="TextBox 30"/>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31" name="Group 31"/>
          <p:cNvGrpSpPr/>
          <p:nvPr/>
        </p:nvGrpSpPr>
        <p:grpSpPr>
          <a:xfrm>
            <a:off x="3415380" y="8655925"/>
            <a:ext cx="4723339" cy="1081125"/>
            <a:chOff x="0" y="0"/>
            <a:chExt cx="1244007" cy="284741"/>
          </a:xfrm>
        </p:grpSpPr>
        <p:sp>
          <p:nvSpPr>
            <p:cNvPr id="32" name="Freeform 32"/>
            <p:cNvSpPr/>
            <p:nvPr/>
          </p:nvSpPr>
          <p:spPr>
            <a:xfrm>
              <a:off x="0" y="0"/>
              <a:ext cx="1244007" cy="284741"/>
            </a:xfrm>
            <a:custGeom>
              <a:avLst/>
              <a:gdLst/>
              <a:ahLst/>
              <a:cxnLst/>
              <a:rect l="l" t="t" r="r" b="b"/>
              <a:pathLst>
                <a:path w="1244007" h="284741">
                  <a:moveTo>
                    <a:pt x="0" y="0"/>
                  </a:moveTo>
                  <a:lnTo>
                    <a:pt x="1244007" y="0"/>
                  </a:lnTo>
                  <a:lnTo>
                    <a:pt x="1244007" y="284741"/>
                  </a:lnTo>
                  <a:lnTo>
                    <a:pt x="0" y="284741"/>
                  </a:lnTo>
                  <a:close/>
                </a:path>
              </a:pathLst>
            </a:custGeom>
            <a:gradFill rotWithShape="1">
              <a:gsLst>
                <a:gs pos="0">
                  <a:srgbClr val="006CCD">
                    <a:alpha val="100000"/>
                  </a:srgbClr>
                </a:gs>
                <a:gs pos="100000">
                  <a:srgbClr val="041D57">
                    <a:alpha val="100000"/>
                  </a:srgbClr>
                </a:gs>
              </a:gsLst>
              <a:lin ang="0"/>
            </a:gradFill>
          </p:spPr>
          <p:txBody>
            <a:bodyPr/>
            <a:lstStyle/>
            <a:p>
              <a:endParaRPr lang="en-US"/>
            </a:p>
          </p:txBody>
        </p:sp>
        <p:sp>
          <p:nvSpPr>
            <p:cNvPr id="33" name="TextBox 33"/>
            <p:cNvSpPr txBox="1"/>
            <p:nvPr/>
          </p:nvSpPr>
          <p:spPr>
            <a:xfrm>
              <a:off x="0" y="-38100"/>
              <a:ext cx="1244007" cy="322841"/>
            </a:xfrm>
            <a:prstGeom prst="rect">
              <a:avLst/>
            </a:prstGeom>
          </p:spPr>
          <p:txBody>
            <a:bodyPr lIns="50800" tIns="50800" rIns="50800" bIns="50800" rtlCol="0" anchor="ctr"/>
            <a:lstStyle/>
            <a:p>
              <a:pPr algn="ctr">
                <a:lnSpc>
                  <a:spcPts val="2199"/>
                </a:lnSpc>
              </a:pPr>
              <a:endParaRPr/>
            </a:p>
          </p:txBody>
        </p:sp>
      </p:grpSp>
      <p:sp>
        <p:nvSpPr>
          <p:cNvPr id="34" name="Freeform 34"/>
          <p:cNvSpPr/>
          <p:nvPr/>
        </p:nvSpPr>
        <p:spPr>
          <a:xfrm>
            <a:off x="5235033" y="3106580"/>
            <a:ext cx="7985670" cy="3358886"/>
          </a:xfrm>
          <a:custGeom>
            <a:avLst/>
            <a:gdLst/>
            <a:ahLst/>
            <a:cxnLst/>
            <a:rect l="l" t="t" r="r" b="b"/>
            <a:pathLst>
              <a:path w="7985670" h="3358886">
                <a:moveTo>
                  <a:pt x="0" y="0"/>
                </a:moveTo>
                <a:lnTo>
                  <a:pt x="7985671" y="0"/>
                </a:lnTo>
                <a:lnTo>
                  <a:pt x="7985671" y="3358885"/>
                </a:lnTo>
                <a:lnTo>
                  <a:pt x="0" y="3358885"/>
                </a:lnTo>
                <a:lnTo>
                  <a:pt x="0" y="0"/>
                </a:lnTo>
                <a:close/>
              </a:path>
            </a:pathLst>
          </a:custGeom>
          <a:blipFill>
            <a:blip r:embed="rId3"/>
            <a:stretch>
              <a:fillRect t="-20852" b="-12880"/>
            </a:stretch>
          </a:blipFill>
        </p:spPr>
        <p:txBody>
          <a:bodyPr/>
          <a:lstStyle/>
          <a:p>
            <a:endParaRPr lang="en-US"/>
          </a:p>
        </p:txBody>
      </p:sp>
      <p:sp>
        <p:nvSpPr>
          <p:cNvPr id="35" name="TextBox 35"/>
          <p:cNvSpPr txBox="1"/>
          <p:nvPr/>
        </p:nvSpPr>
        <p:spPr>
          <a:xfrm>
            <a:off x="3580846" y="7232623"/>
            <a:ext cx="4332917" cy="456822"/>
          </a:xfrm>
          <a:prstGeom prst="rect">
            <a:avLst/>
          </a:prstGeom>
        </p:spPr>
        <p:txBody>
          <a:bodyPr lIns="0" tIns="0" rIns="0" bIns="0" rtlCol="0" anchor="t">
            <a:spAutoFit/>
          </a:bodyPr>
          <a:lstStyle/>
          <a:p>
            <a:pPr algn="ctr">
              <a:lnSpc>
                <a:spcPts val="3621"/>
              </a:lnSpc>
            </a:pPr>
            <a:r>
              <a:rPr lang="en-US" sz="2874">
                <a:solidFill>
                  <a:srgbClr val="FFFFFF"/>
                </a:solidFill>
                <a:latin typeface="Montserrat Bold"/>
                <a:ea typeface="Montserrat Bold"/>
                <a:cs typeface="Montserrat Bold"/>
                <a:sym typeface="Montserrat Bold"/>
              </a:rPr>
              <a:t>Participant Selection</a:t>
            </a:r>
          </a:p>
        </p:txBody>
      </p:sp>
      <p:sp>
        <p:nvSpPr>
          <p:cNvPr id="36" name="TextBox 36"/>
          <p:cNvSpPr txBox="1"/>
          <p:nvPr/>
        </p:nvSpPr>
        <p:spPr>
          <a:xfrm>
            <a:off x="4266686" y="2012274"/>
            <a:ext cx="10108824" cy="1037156"/>
          </a:xfrm>
          <a:prstGeom prst="rect">
            <a:avLst/>
          </a:prstGeom>
        </p:spPr>
        <p:txBody>
          <a:bodyPr lIns="0" tIns="0" rIns="0" bIns="0" rtlCol="0" anchor="t">
            <a:spAutoFit/>
          </a:bodyPr>
          <a:lstStyle/>
          <a:p>
            <a:pPr algn="l">
              <a:lnSpc>
                <a:spcPts val="7574"/>
              </a:lnSpc>
            </a:pPr>
            <a:r>
              <a:rPr lang="en-US" sz="8510">
                <a:solidFill>
                  <a:srgbClr val="3E67C8"/>
                </a:solidFill>
                <a:latin typeface="Montserrat Ultra-Bold"/>
                <a:ea typeface="Montserrat Ultra-Bold"/>
                <a:cs typeface="Montserrat Ultra-Bold"/>
                <a:sym typeface="Montserrat Ultra-Bold"/>
              </a:rPr>
              <a:t>Experimentation </a:t>
            </a:r>
          </a:p>
        </p:txBody>
      </p:sp>
      <p:sp>
        <p:nvSpPr>
          <p:cNvPr id="37" name="TextBox 37"/>
          <p:cNvSpPr txBox="1"/>
          <p:nvPr/>
        </p:nvSpPr>
        <p:spPr>
          <a:xfrm>
            <a:off x="11005304" y="7053378"/>
            <a:ext cx="4171516" cy="911436"/>
          </a:xfrm>
          <a:prstGeom prst="rect">
            <a:avLst/>
          </a:prstGeom>
        </p:spPr>
        <p:txBody>
          <a:bodyPr lIns="0" tIns="0" rIns="0" bIns="0" rtlCol="0" anchor="t">
            <a:spAutoFit/>
          </a:bodyPr>
          <a:lstStyle/>
          <a:p>
            <a:pPr algn="ctr">
              <a:lnSpc>
                <a:spcPts val="3616"/>
              </a:lnSpc>
            </a:pPr>
            <a:r>
              <a:rPr lang="en-US" sz="2870">
                <a:solidFill>
                  <a:srgbClr val="FFFFFF"/>
                </a:solidFill>
                <a:latin typeface="Montserrat Bold"/>
                <a:ea typeface="Montserrat Bold"/>
                <a:cs typeface="Montserrat Bold"/>
                <a:sym typeface="Montserrat Bold"/>
              </a:rPr>
              <a:t>Initial Setup and Testing</a:t>
            </a:r>
          </a:p>
        </p:txBody>
      </p:sp>
      <p:sp>
        <p:nvSpPr>
          <p:cNvPr id="38" name="TextBox 38"/>
          <p:cNvSpPr txBox="1"/>
          <p:nvPr/>
        </p:nvSpPr>
        <p:spPr>
          <a:xfrm>
            <a:off x="11169052" y="8959809"/>
            <a:ext cx="4007768" cy="454308"/>
          </a:xfrm>
          <a:prstGeom prst="rect">
            <a:avLst/>
          </a:prstGeom>
        </p:spPr>
        <p:txBody>
          <a:bodyPr lIns="0" tIns="0" rIns="0" bIns="0" rtlCol="0" anchor="t">
            <a:spAutoFit/>
          </a:bodyPr>
          <a:lstStyle/>
          <a:p>
            <a:pPr algn="ctr">
              <a:lnSpc>
                <a:spcPts val="3616"/>
              </a:lnSpc>
            </a:pPr>
            <a:r>
              <a:rPr lang="en-US" sz="2870">
                <a:solidFill>
                  <a:srgbClr val="FFFFFF"/>
                </a:solidFill>
                <a:latin typeface="Montserrat Bold"/>
                <a:ea typeface="Montserrat Bold"/>
                <a:cs typeface="Montserrat Bold"/>
                <a:sym typeface="Montserrat Bold"/>
              </a:rPr>
              <a:t>Feedback </a:t>
            </a:r>
          </a:p>
        </p:txBody>
      </p:sp>
      <p:sp>
        <p:nvSpPr>
          <p:cNvPr id="39" name="TextBox 39"/>
          <p:cNvSpPr txBox="1"/>
          <p:nvPr/>
        </p:nvSpPr>
        <p:spPr>
          <a:xfrm>
            <a:off x="3470476" y="8749497"/>
            <a:ext cx="4465607" cy="911436"/>
          </a:xfrm>
          <a:prstGeom prst="rect">
            <a:avLst/>
          </a:prstGeom>
        </p:spPr>
        <p:txBody>
          <a:bodyPr lIns="0" tIns="0" rIns="0" bIns="0" rtlCol="0" anchor="t">
            <a:spAutoFit/>
          </a:bodyPr>
          <a:lstStyle/>
          <a:p>
            <a:pPr algn="ctr">
              <a:lnSpc>
                <a:spcPts val="3616"/>
              </a:lnSpc>
            </a:pPr>
            <a:r>
              <a:rPr lang="en-US" sz="2870">
                <a:solidFill>
                  <a:srgbClr val="FFFFFF"/>
                </a:solidFill>
                <a:latin typeface="Montserrat Bold"/>
                <a:ea typeface="Montserrat Bold"/>
                <a:cs typeface="Montserrat Bold"/>
                <a:sym typeface="Montserrat Bold"/>
              </a:rPr>
              <a:t>Adapting the game to the patient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504</Words>
  <Application>Microsoft Office PowerPoint</Application>
  <PresentationFormat>Custom</PresentationFormat>
  <Paragraphs>68</Paragraphs>
  <Slides>14</Slides>
  <Notes>0</Notes>
  <HiddenSlides>0</HiddenSlides>
  <MMClips>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Montserrat Medium</vt:lpstr>
      <vt:lpstr>Montserrat Semi-Bold</vt:lpstr>
      <vt:lpstr>Arial</vt:lpstr>
      <vt:lpstr>Montserrat Bold</vt:lpstr>
      <vt:lpstr>Montserrat</vt:lpstr>
      <vt:lpstr>Montserrat Ultra-Bold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Aq</dc:title>
  <cp:lastModifiedBy>דוד אראל סגל הלוי/David Erel Segal Halevi</cp:lastModifiedBy>
  <cp:revision>4</cp:revision>
  <dcterms:created xsi:type="dcterms:W3CDTF">2006-08-16T00:00:00Z</dcterms:created>
  <dcterms:modified xsi:type="dcterms:W3CDTF">2024-10-29T17:33:46Z</dcterms:modified>
  <dc:identifier>DAGPC1U7xN4</dc:identifier>
</cp:coreProperties>
</file>

<file path=docProps/thumbnail.jpeg>
</file>